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0"/>
  </p:notesMasterIdLst>
  <p:handoutMasterIdLst>
    <p:handoutMasterId r:id="rId51"/>
  </p:handoutMasterIdLst>
  <p:sldIdLst>
    <p:sldId id="256" r:id="rId2"/>
    <p:sldId id="301" r:id="rId3"/>
    <p:sldId id="257" r:id="rId4"/>
    <p:sldId id="289" r:id="rId5"/>
    <p:sldId id="315" r:id="rId6"/>
    <p:sldId id="258" r:id="rId7"/>
    <p:sldId id="302" r:id="rId8"/>
    <p:sldId id="303" r:id="rId9"/>
    <p:sldId id="305" r:id="rId10"/>
    <p:sldId id="290" r:id="rId11"/>
    <p:sldId id="304" r:id="rId12"/>
    <p:sldId id="265" r:id="rId13"/>
    <p:sldId id="291" r:id="rId14"/>
    <p:sldId id="268" r:id="rId15"/>
    <p:sldId id="330" r:id="rId16"/>
    <p:sldId id="331" r:id="rId17"/>
    <p:sldId id="332" r:id="rId18"/>
    <p:sldId id="333" r:id="rId19"/>
    <p:sldId id="270" r:id="rId20"/>
    <p:sldId id="316" r:id="rId21"/>
    <p:sldId id="317" r:id="rId22"/>
    <p:sldId id="309" r:id="rId23"/>
    <p:sldId id="307" r:id="rId24"/>
    <p:sldId id="308" r:id="rId25"/>
    <p:sldId id="310" r:id="rId26"/>
    <p:sldId id="311" r:id="rId27"/>
    <p:sldId id="314" r:id="rId28"/>
    <p:sldId id="334" r:id="rId29"/>
    <p:sldId id="329" r:id="rId30"/>
    <p:sldId id="335" r:id="rId31"/>
    <p:sldId id="292" r:id="rId32"/>
    <p:sldId id="295" r:id="rId33"/>
    <p:sldId id="294" r:id="rId34"/>
    <p:sldId id="276" r:id="rId35"/>
    <p:sldId id="322" r:id="rId36"/>
    <p:sldId id="323" r:id="rId37"/>
    <p:sldId id="324" r:id="rId38"/>
    <p:sldId id="325" r:id="rId39"/>
    <p:sldId id="326" r:id="rId40"/>
    <p:sldId id="327" r:id="rId41"/>
    <p:sldId id="328" r:id="rId42"/>
    <p:sldId id="318" r:id="rId43"/>
    <p:sldId id="319" r:id="rId44"/>
    <p:sldId id="320" r:id="rId45"/>
    <p:sldId id="321" r:id="rId46"/>
    <p:sldId id="277" r:id="rId47"/>
    <p:sldId id="300" r:id="rId48"/>
    <p:sldId id="29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238" autoAdjust="0"/>
  </p:normalViewPr>
  <p:slideViewPr>
    <p:cSldViewPr snapToGrid="0" snapToObjects="1">
      <p:cViewPr varScale="1">
        <p:scale>
          <a:sx n="122" d="100"/>
          <a:sy n="122" d="100"/>
        </p:scale>
        <p:origin x="190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969FA3-1C23-6F43-8826-FAB331249670}"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E76ADE27-FB60-1647-BF44-CBB64B5B33E0}">
      <dgm:prSet phldrT="[Text]"/>
      <dgm:spPr/>
      <dgm:t>
        <a:bodyPr/>
        <a:lstStyle/>
        <a:p>
          <a:r>
            <a:rPr lang="en-US" dirty="0">
              <a:solidFill>
                <a:srgbClr val="000000"/>
              </a:solidFill>
            </a:rPr>
            <a:t>Charter</a:t>
          </a:r>
        </a:p>
      </dgm:t>
    </dgm:pt>
    <dgm:pt modelId="{E9217373-4101-1C4C-8E29-D6C459751EC0}" type="parTrans" cxnId="{A37FA5C3-0DDB-0C4D-BE43-2093FE28744E}">
      <dgm:prSet/>
      <dgm:spPr/>
      <dgm:t>
        <a:bodyPr/>
        <a:lstStyle/>
        <a:p>
          <a:endParaRPr lang="en-US"/>
        </a:p>
      </dgm:t>
    </dgm:pt>
    <dgm:pt modelId="{E683D68D-86C3-7C4D-B52A-73F2CC1071C0}" type="sibTrans" cxnId="{A37FA5C3-0DDB-0C4D-BE43-2093FE28744E}">
      <dgm:prSet/>
      <dgm:spPr/>
      <dgm:t>
        <a:bodyPr/>
        <a:lstStyle/>
        <a:p>
          <a:endParaRPr lang="en-US"/>
        </a:p>
      </dgm:t>
    </dgm:pt>
    <dgm:pt modelId="{2E122C4D-14F6-D645-92AD-58BB26CA1B79}">
      <dgm:prSet phldrT="[Text]"/>
      <dgm:spPr/>
      <dgm:t>
        <a:bodyPr/>
        <a:lstStyle/>
        <a:p>
          <a:r>
            <a:rPr lang="en-US" i="0" dirty="0">
              <a:solidFill>
                <a:schemeClr val="tx1"/>
              </a:solidFill>
            </a:rPr>
            <a:t>Canadian Human Rights Act</a:t>
          </a:r>
        </a:p>
      </dgm:t>
    </dgm:pt>
    <dgm:pt modelId="{10443862-62F0-1E4B-97B8-C1F1E0D7A9ED}" type="parTrans" cxnId="{429E8366-A3D3-E841-B017-C329CEC5E320}">
      <dgm:prSet/>
      <dgm:spPr/>
      <dgm:t>
        <a:bodyPr/>
        <a:lstStyle/>
        <a:p>
          <a:endParaRPr lang="en-US"/>
        </a:p>
      </dgm:t>
    </dgm:pt>
    <dgm:pt modelId="{96F0FCFC-F926-494C-8B53-3E5FB6E18450}" type="sibTrans" cxnId="{429E8366-A3D3-E841-B017-C329CEC5E320}">
      <dgm:prSet/>
      <dgm:spPr/>
      <dgm:t>
        <a:bodyPr/>
        <a:lstStyle/>
        <a:p>
          <a:endParaRPr lang="en-US"/>
        </a:p>
      </dgm:t>
    </dgm:pt>
    <dgm:pt modelId="{60C7C9AE-1199-9B43-9FC8-9BA246CD4639}">
      <dgm:prSet phldrT="[Text]"/>
      <dgm:spPr/>
      <dgm:t>
        <a:bodyPr/>
        <a:lstStyle/>
        <a:p>
          <a:r>
            <a:rPr lang="en-US" dirty="0">
              <a:solidFill>
                <a:srgbClr val="000000"/>
              </a:solidFill>
            </a:rPr>
            <a:t>CHRC</a:t>
          </a:r>
          <a:r>
            <a:rPr lang="en-US" baseline="0" dirty="0">
              <a:solidFill>
                <a:srgbClr val="000000"/>
              </a:solidFill>
            </a:rPr>
            <a:t> Decisions</a:t>
          </a:r>
          <a:endParaRPr lang="en-US" dirty="0">
            <a:solidFill>
              <a:srgbClr val="000000"/>
            </a:solidFill>
          </a:endParaRPr>
        </a:p>
      </dgm:t>
    </dgm:pt>
    <dgm:pt modelId="{3B10AECC-0076-0A4A-BADF-A131675DA5C5}" type="parTrans" cxnId="{9DB77788-7EE9-514D-9F4B-A1F8BFCCDCF2}">
      <dgm:prSet/>
      <dgm:spPr/>
      <dgm:t>
        <a:bodyPr/>
        <a:lstStyle/>
        <a:p>
          <a:endParaRPr lang="en-US"/>
        </a:p>
      </dgm:t>
    </dgm:pt>
    <dgm:pt modelId="{DEBF964B-FD6D-CA4F-93FF-26D7B018D2F5}" type="sibTrans" cxnId="{9DB77788-7EE9-514D-9F4B-A1F8BFCCDCF2}">
      <dgm:prSet/>
      <dgm:spPr/>
      <dgm:t>
        <a:bodyPr/>
        <a:lstStyle/>
        <a:p>
          <a:endParaRPr lang="en-US"/>
        </a:p>
      </dgm:t>
    </dgm:pt>
    <dgm:pt modelId="{135561B0-7816-ED40-8AAF-7BD8A3BC9970}">
      <dgm:prSet phldrT="[Text]"/>
      <dgm:spPr/>
      <dgm:t>
        <a:bodyPr/>
        <a:lstStyle/>
        <a:p>
          <a:r>
            <a:rPr lang="en-US" dirty="0">
              <a:solidFill>
                <a:srgbClr val="000000"/>
              </a:solidFill>
            </a:rPr>
            <a:t>Court</a:t>
          </a:r>
          <a:r>
            <a:rPr lang="en-US" baseline="0" dirty="0">
              <a:solidFill>
                <a:srgbClr val="000000"/>
              </a:solidFill>
            </a:rPr>
            <a:t> Decisions</a:t>
          </a:r>
          <a:endParaRPr lang="en-US" dirty="0">
            <a:solidFill>
              <a:srgbClr val="000000"/>
            </a:solidFill>
          </a:endParaRPr>
        </a:p>
      </dgm:t>
    </dgm:pt>
    <dgm:pt modelId="{F4C8D6F4-5C3D-5045-B7E8-CE512BA9B89E}" type="parTrans" cxnId="{841EE657-A586-AC4B-A0D9-7E1638CBBE7D}">
      <dgm:prSet/>
      <dgm:spPr/>
      <dgm:t>
        <a:bodyPr/>
        <a:lstStyle/>
        <a:p>
          <a:endParaRPr lang="en-US"/>
        </a:p>
      </dgm:t>
    </dgm:pt>
    <dgm:pt modelId="{A3A47925-A4E0-6E4D-AC9D-186D0C488C7C}" type="sibTrans" cxnId="{841EE657-A586-AC4B-A0D9-7E1638CBBE7D}">
      <dgm:prSet/>
      <dgm:spPr/>
      <dgm:t>
        <a:bodyPr/>
        <a:lstStyle/>
        <a:p>
          <a:endParaRPr lang="en-US"/>
        </a:p>
      </dgm:t>
    </dgm:pt>
    <dgm:pt modelId="{7BF00BAA-839C-414D-AF95-05C6E1A617FB}" type="pres">
      <dgm:prSet presAssocID="{EC969FA3-1C23-6F43-8826-FAB331249670}" presName="cycle" presStyleCnt="0">
        <dgm:presLayoutVars>
          <dgm:dir/>
          <dgm:resizeHandles val="exact"/>
        </dgm:presLayoutVars>
      </dgm:prSet>
      <dgm:spPr/>
    </dgm:pt>
    <dgm:pt modelId="{4F36834F-FAB2-3248-9C3B-49EF054A6CF2}" type="pres">
      <dgm:prSet presAssocID="{E76ADE27-FB60-1647-BF44-CBB64B5B33E0}" presName="node" presStyleLbl="node1" presStyleIdx="0" presStyleCnt="4" custScaleX="68763" custScaleY="61161" custRadScaleRad="91284" custRadScaleInc="8741">
        <dgm:presLayoutVars>
          <dgm:bulletEnabled val="1"/>
        </dgm:presLayoutVars>
      </dgm:prSet>
      <dgm:spPr/>
    </dgm:pt>
    <dgm:pt modelId="{3276D6B4-6612-A649-93AB-B947D242F029}" type="pres">
      <dgm:prSet presAssocID="{E683D68D-86C3-7C4D-B52A-73F2CC1071C0}" presName="sibTrans" presStyleLbl="sibTrans2D1" presStyleIdx="0" presStyleCnt="4" custLinFactNeighborX="-44552" custLinFactNeighborY="28554"/>
      <dgm:spPr/>
    </dgm:pt>
    <dgm:pt modelId="{3EFF925B-CAF3-F74C-A6E2-A3AF8A581A7A}" type="pres">
      <dgm:prSet presAssocID="{E683D68D-86C3-7C4D-B52A-73F2CC1071C0}" presName="connectorText" presStyleLbl="sibTrans2D1" presStyleIdx="0" presStyleCnt="4"/>
      <dgm:spPr/>
    </dgm:pt>
    <dgm:pt modelId="{83A5739E-76B3-074B-90FD-805DDC5D19E9}" type="pres">
      <dgm:prSet presAssocID="{2E122C4D-14F6-D645-92AD-58BB26CA1B79}" presName="node" presStyleLbl="node1" presStyleIdx="1" presStyleCnt="4" custScaleX="71319" custScaleY="73433">
        <dgm:presLayoutVars>
          <dgm:bulletEnabled val="1"/>
        </dgm:presLayoutVars>
      </dgm:prSet>
      <dgm:spPr/>
    </dgm:pt>
    <dgm:pt modelId="{976BFEC1-E077-AA48-99A2-94FFD1D219EE}" type="pres">
      <dgm:prSet presAssocID="{96F0FCFC-F926-494C-8B53-3E5FB6E18450}" presName="sibTrans" presStyleLbl="sibTrans2D1" presStyleIdx="1" presStyleCnt="4" custLinFactNeighborX="-42943" custLinFactNeighborY="-35219"/>
      <dgm:spPr/>
    </dgm:pt>
    <dgm:pt modelId="{DAE3B01E-C0A0-5245-82B9-9648FC3FB1D9}" type="pres">
      <dgm:prSet presAssocID="{96F0FCFC-F926-494C-8B53-3E5FB6E18450}" presName="connectorText" presStyleLbl="sibTrans2D1" presStyleIdx="1" presStyleCnt="4"/>
      <dgm:spPr/>
    </dgm:pt>
    <dgm:pt modelId="{86A5BBC1-E5BD-3948-AE3B-76C72DD19D12}" type="pres">
      <dgm:prSet presAssocID="{60C7C9AE-1199-9B43-9FC8-9BA246CD4639}" presName="node" presStyleLbl="node1" presStyleIdx="2" presStyleCnt="4" custScaleX="74338" custScaleY="77044">
        <dgm:presLayoutVars>
          <dgm:bulletEnabled val="1"/>
        </dgm:presLayoutVars>
      </dgm:prSet>
      <dgm:spPr/>
    </dgm:pt>
    <dgm:pt modelId="{70F3D744-7AD4-DA40-99AE-E7F696EB00BB}" type="pres">
      <dgm:prSet presAssocID="{DEBF964B-FD6D-CA4F-93FF-26D7B018D2F5}" presName="sibTrans" presStyleLbl="sibTrans2D1" presStyleIdx="2" presStyleCnt="4" custLinFactNeighborX="41409" custLinFactNeighborY="-44676"/>
      <dgm:spPr/>
    </dgm:pt>
    <dgm:pt modelId="{C53A905B-8F8B-264E-A7E1-0769FAFEBA5D}" type="pres">
      <dgm:prSet presAssocID="{DEBF964B-FD6D-CA4F-93FF-26D7B018D2F5}" presName="connectorText" presStyleLbl="sibTrans2D1" presStyleIdx="2" presStyleCnt="4"/>
      <dgm:spPr/>
    </dgm:pt>
    <dgm:pt modelId="{7CAD8F51-440E-F846-A8C8-820AB7EE6CC9}" type="pres">
      <dgm:prSet presAssocID="{135561B0-7816-ED40-8AAF-7BD8A3BC9970}" presName="node" presStyleLbl="node1" presStyleIdx="3" presStyleCnt="4" custScaleX="78303" custScaleY="73078">
        <dgm:presLayoutVars>
          <dgm:bulletEnabled val="1"/>
        </dgm:presLayoutVars>
      </dgm:prSet>
      <dgm:spPr/>
    </dgm:pt>
    <dgm:pt modelId="{F6F55A7B-BCC5-AD48-9CF5-378CFEDE7754}" type="pres">
      <dgm:prSet presAssocID="{A3A47925-A4E0-6E4D-AC9D-186D0C488C7C}" presName="sibTrans" presStyleLbl="sibTrans2D1" presStyleIdx="3" presStyleCnt="4" custLinFactNeighborX="33430" custLinFactNeighborY="50233"/>
      <dgm:spPr/>
    </dgm:pt>
    <dgm:pt modelId="{93ED7082-2390-8641-AE64-21AF707FE0AA}" type="pres">
      <dgm:prSet presAssocID="{A3A47925-A4E0-6E4D-AC9D-186D0C488C7C}" presName="connectorText" presStyleLbl="sibTrans2D1" presStyleIdx="3" presStyleCnt="4"/>
      <dgm:spPr/>
    </dgm:pt>
  </dgm:ptLst>
  <dgm:cxnLst>
    <dgm:cxn modelId="{1BB5A60E-E70D-4244-B237-0B947087AC58}" type="presOf" srcId="{60C7C9AE-1199-9B43-9FC8-9BA246CD4639}" destId="{86A5BBC1-E5BD-3948-AE3B-76C72DD19D12}" srcOrd="0" destOrd="0" presId="urn:microsoft.com/office/officeart/2005/8/layout/cycle2"/>
    <dgm:cxn modelId="{1C85822A-EA24-9C45-B9A3-29F3DF98A554}" type="presOf" srcId="{E76ADE27-FB60-1647-BF44-CBB64B5B33E0}" destId="{4F36834F-FAB2-3248-9C3B-49EF054A6CF2}" srcOrd="0" destOrd="0" presId="urn:microsoft.com/office/officeart/2005/8/layout/cycle2"/>
    <dgm:cxn modelId="{AFB82437-FD08-974F-A4FF-0FAC7ED8D20D}" type="presOf" srcId="{DEBF964B-FD6D-CA4F-93FF-26D7B018D2F5}" destId="{C53A905B-8F8B-264E-A7E1-0769FAFEBA5D}" srcOrd="1" destOrd="0" presId="urn:microsoft.com/office/officeart/2005/8/layout/cycle2"/>
    <dgm:cxn modelId="{ABC21740-35BD-EC45-A60C-299A12051FF7}" type="presOf" srcId="{A3A47925-A4E0-6E4D-AC9D-186D0C488C7C}" destId="{F6F55A7B-BCC5-AD48-9CF5-378CFEDE7754}" srcOrd="0" destOrd="0" presId="urn:microsoft.com/office/officeart/2005/8/layout/cycle2"/>
    <dgm:cxn modelId="{841EE657-A586-AC4B-A0D9-7E1638CBBE7D}" srcId="{EC969FA3-1C23-6F43-8826-FAB331249670}" destId="{135561B0-7816-ED40-8AAF-7BD8A3BC9970}" srcOrd="3" destOrd="0" parTransId="{F4C8D6F4-5C3D-5045-B7E8-CE512BA9B89E}" sibTransId="{A3A47925-A4E0-6E4D-AC9D-186D0C488C7C}"/>
    <dgm:cxn modelId="{BA5FA861-F74B-644F-BA10-1F427A980261}" type="presOf" srcId="{DEBF964B-FD6D-CA4F-93FF-26D7B018D2F5}" destId="{70F3D744-7AD4-DA40-99AE-E7F696EB00BB}" srcOrd="0" destOrd="0" presId="urn:microsoft.com/office/officeart/2005/8/layout/cycle2"/>
    <dgm:cxn modelId="{429E8366-A3D3-E841-B017-C329CEC5E320}" srcId="{EC969FA3-1C23-6F43-8826-FAB331249670}" destId="{2E122C4D-14F6-D645-92AD-58BB26CA1B79}" srcOrd="1" destOrd="0" parTransId="{10443862-62F0-1E4B-97B8-C1F1E0D7A9ED}" sibTransId="{96F0FCFC-F926-494C-8B53-3E5FB6E18450}"/>
    <dgm:cxn modelId="{BCB04183-6E4A-564B-9C8E-FCEB5AA972C6}" type="presOf" srcId="{135561B0-7816-ED40-8AAF-7BD8A3BC9970}" destId="{7CAD8F51-440E-F846-A8C8-820AB7EE6CC9}" srcOrd="0" destOrd="0" presId="urn:microsoft.com/office/officeart/2005/8/layout/cycle2"/>
    <dgm:cxn modelId="{6B1EB883-F416-4347-AF57-C025320072AC}" type="presOf" srcId="{A3A47925-A4E0-6E4D-AC9D-186D0C488C7C}" destId="{93ED7082-2390-8641-AE64-21AF707FE0AA}" srcOrd="1" destOrd="0" presId="urn:microsoft.com/office/officeart/2005/8/layout/cycle2"/>
    <dgm:cxn modelId="{9DB77788-7EE9-514D-9F4B-A1F8BFCCDCF2}" srcId="{EC969FA3-1C23-6F43-8826-FAB331249670}" destId="{60C7C9AE-1199-9B43-9FC8-9BA246CD4639}" srcOrd="2" destOrd="0" parTransId="{3B10AECC-0076-0A4A-BADF-A131675DA5C5}" sibTransId="{DEBF964B-FD6D-CA4F-93FF-26D7B018D2F5}"/>
    <dgm:cxn modelId="{DDE27CA5-BE46-7344-B5E9-7DE0F549EEC6}" type="presOf" srcId="{E683D68D-86C3-7C4D-B52A-73F2CC1071C0}" destId="{3EFF925B-CAF3-F74C-A6E2-A3AF8A581A7A}" srcOrd="1" destOrd="0" presId="urn:microsoft.com/office/officeart/2005/8/layout/cycle2"/>
    <dgm:cxn modelId="{358900BA-C34E-3F41-8A12-04434F5422B7}" type="presOf" srcId="{96F0FCFC-F926-494C-8B53-3E5FB6E18450}" destId="{976BFEC1-E077-AA48-99A2-94FFD1D219EE}" srcOrd="0" destOrd="0" presId="urn:microsoft.com/office/officeart/2005/8/layout/cycle2"/>
    <dgm:cxn modelId="{A37FA5C3-0DDB-0C4D-BE43-2093FE28744E}" srcId="{EC969FA3-1C23-6F43-8826-FAB331249670}" destId="{E76ADE27-FB60-1647-BF44-CBB64B5B33E0}" srcOrd="0" destOrd="0" parTransId="{E9217373-4101-1C4C-8E29-D6C459751EC0}" sibTransId="{E683D68D-86C3-7C4D-B52A-73F2CC1071C0}"/>
    <dgm:cxn modelId="{6C7FB9C4-8B72-6142-8A49-25235781B40C}" type="presOf" srcId="{EC969FA3-1C23-6F43-8826-FAB331249670}" destId="{7BF00BAA-839C-414D-AF95-05C6E1A617FB}" srcOrd="0" destOrd="0" presId="urn:microsoft.com/office/officeart/2005/8/layout/cycle2"/>
    <dgm:cxn modelId="{7DBBAEC8-D0F3-2746-8AB9-3DEA417A28CD}" type="presOf" srcId="{96F0FCFC-F926-494C-8B53-3E5FB6E18450}" destId="{DAE3B01E-C0A0-5245-82B9-9648FC3FB1D9}" srcOrd="1" destOrd="0" presId="urn:microsoft.com/office/officeart/2005/8/layout/cycle2"/>
    <dgm:cxn modelId="{25E522CC-282E-0C42-BEC7-D1AB86D69A6C}" type="presOf" srcId="{E683D68D-86C3-7C4D-B52A-73F2CC1071C0}" destId="{3276D6B4-6612-A649-93AB-B947D242F029}" srcOrd="0" destOrd="0" presId="urn:microsoft.com/office/officeart/2005/8/layout/cycle2"/>
    <dgm:cxn modelId="{B56061D7-6A35-7349-99AF-1509BF1230AC}" type="presOf" srcId="{2E122C4D-14F6-D645-92AD-58BB26CA1B79}" destId="{83A5739E-76B3-074B-90FD-805DDC5D19E9}" srcOrd="0" destOrd="0" presId="urn:microsoft.com/office/officeart/2005/8/layout/cycle2"/>
    <dgm:cxn modelId="{2B241861-2713-6649-86D4-9EBCA1F11685}" type="presParOf" srcId="{7BF00BAA-839C-414D-AF95-05C6E1A617FB}" destId="{4F36834F-FAB2-3248-9C3B-49EF054A6CF2}" srcOrd="0" destOrd="0" presId="urn:microsoft.com/office/officeart/2005/8/layout/cycle2"/>
    <dgm:cxn modelId="{A9E0B73F-2E68-3447-A07E-A2853BF779B7}" type="presParOf" srcId="{7BF00BAA-839C-414D-AF95-05C6E1A617FB}" destId="{3276D6B4-6612-A649-93AB-B947D242F029}" srcOrd="1" destOrd="0" presId="urn:microsoft.com/office/officeart/2005/8/layout/cycle2"/>
    <dgm:cxn modelId="{FABCD95B-5CDB-A04F-B577-5C0A6A434641}" type="presParOf" srcId="{3276D6B4-6612-A649-93AB-B947D242F029}" destId="{3EFF925B-CAF3-F74C-A6E2-A3AF8A581A7A}" srcOrd="0" destOrd="0" presId="urn:microsoft.com/office/officeart/2005/8/layout/cycle2"/>
    <dgm:cxn modelId="{0E835C14-3180-0642-8CE3-3965FAAF10AC}" type="presParOf" srcId="{7BF00BAA-839C-414D-AF95-05C6E1A617FB}" destId="{83A5739E-76B3-074B-90FD-805DDC5D19E9}" srcOrd="2" destOrd="0" presId="urn:microsoft.com/office/officeart/2005/8/layout/cycle2"/>
    <dgm:cxn modelId="{6DB30EBC-BFA4-D64B-B87B-45A5827521A5}" type="presParOf" srcId="{7BF00BAA-839C-414D-AF95-05C6E1A617FB}" destId="{976BFEC1-E077-AA48-99A2-94FFD1D219EE}" srcOrd="3" destOrd="0" presId="urn:microsoft.com/office/officeart/2005/8/layout/cycle2"/>
    <dgm:cxn modelId="{33CC732B-B790-7D43-AC7A-84932C51C1BE}" type="presParOf" srcId="{976BFEC1-E077-AA48-99A2-94FFD1D219EE}" destId="{DAE3B01E-C0A0-5245-82B9-9648FC3FB1D9}" srcOrd="0" destOrd="0" presId="urn:microsoft.com/office/officeart/2005/8/layout/cycle2"/>
    <dgm:cxn modelId="{BB5B2A2E-C849-1343-9872-495648714A03}" type="presParOf" srcId="{7BF00BAA-839C-414D-AF95-05C6E1A617FB}" destId="{86A5BBC1-E5BD-3948-AE3B-76C72DD19D12}" srcOrd="4" destOrd="0" presId="urn:microsoft.com/office/officeart/2005/8/layout/cycle2"/>
    <dgm:cxn modelId="{C016F213-CDB1-5640-AE31-7CEB832B770D}" type="presParOf" srcId="{7BF00BAA-839C-414D-AF95-05C6E1A617FB}" destId="{70F3D744-7AD4-DA40-99AE-E7F696EB00BB}" srcOrd="5" destOrd="0" presId="urn:microsoft.com/office/officeart/2005/8/layout/cycle2"/>
    <dgm:cxn modelId="{03A72A03-3420-F847-ACD7-669EC935DFA3}" type="presParOf" srcId="{70F3D744-7AD4-DA40-99AE-E7F696EB00BB}" destId="{C53A905B-8F8B-264E-A7E1-0769FAFEBA5D}" srcOrd="0" destOrd="0" presId="urn:microsoft.com/office/officeart/2005/8/layout/cycle2"/>
    <dgm:cxn modelId="{A8412A1E-F9B1-2945-8E93-BC4A538A2006}" type="presParOf" srcId="{7BF00BAA-839C-414D-AF95-05C6E1A617FB}" destId="{7CAD8F51-440E-F846-A8C8-820AB7EE6CC9}" srcOrd="6" destOrd="0" presId="urn:microsoft.com/office/officeart/2005/8/layout/cycle2"/>
    <dgm:cxn modelId="{4D3212B3-BBF2-AE4E-A0E2-C6BD30C96531}" type="presParOf" srcId="{7BF00BAA-839C-414D-AF95-05C6E1A617FB}" destId="{F6F55A7B-BCC5-AD48-9CF5-378CFEDE7754}" srcOrd="7" destOrd="0" presId="urn:microsoft.com/office/officeart/2005/8/layout/cycle2"/>
    <dgm:cxn modelId="{06488FA5-7D39-2F4D-B6C3-004B785E17EF}" type="presParOf" srcId="{F6F55A7B-BCC5-AD48-9CF5-378CFEDE7754}" destId="{93ED7082-2390-8641-AE64-21AF707FE0A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969FA3-1C23-6F43-8826-FAB331249670}"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E76ADE27-FB60-1647-BF44-CBB64B5B33E0}">
      <dgm:prSet phldrT="[Text]"/>
      <dgm:spPr/>
      <dgm:t>
        <a:bodyPr/>
        <a:lstStyle/>
        <a:p>
          <a:r>
            <a:rPr lang="en-US" dirty="0">
              <a:solidFill>
                <a:srgbClr val="000000"/>
              </a:solidFill>
            </a:rPr>
            <a:t>Charter</a:t>
          </a:r>
        </a:p>
      </dgm:t>
    </dgm:pt>
    <dgm:pt modelId="{E9217373-4101-1C4C-8E29-D6C459751EC0}" type="parTrans" cxnId="{A37FA5C3-0DDB-0C4D-BE43-2093FE28744E}">
      <dgm:prSet/>
      <dgm:spPr/>
      <dgm:t>
        <a:bodyPr/>
        <a:lstStyle/>
        <a:p>
          <a:endParaRPr lang="en-US"/>
        </a:p>
      </dgm:t>
    </dgm:pt>
    <dgm:pt modelId="{E683D68D-86C3-7C4D-B52A-73F2CC1071C0}" type="sibTrans" cxnId="{A37FA5C3-0DDB-0C4D-BE43-2093FE28744E}">
      <dgm:prSet/>
      <dgm:spPr/>
      <dgm:t>
        <a:bodyPr/>
        <a:lstStyle/>
        <a:p>
          <a:endParaRPr lang="en-US"/>
        </a:p>
      </dgm:t>
    </dgm:pt>
    <dgm:pt modelId="{2E122C4D-14F6-D645-92AD-58BB26CA1B79}">
      <dgm:prSet phldrT="[Text]"/>
      <dgm:spPr/>
      <dgm:t>
        <a:bodyPr/>
        <a:lstStyle/>
        <a:p>
          <a:r>
            <a:rPr lang="en-US" i="0" dirty="0">
              <a:solidFill>
                <a:srgbClr val="000000"/>
              </a:solidFill>
            </a:rPr>
            <a:t>Alberta Human Rights Act</a:t>
          </a:r>
        </a:p>
      </dgm:t>
    </dgm:pt>
    <dgm:pt modelId="{10443862-62F0-1E4B-97B8-C1F1E0D7A9ED}" type="parTrans" cxnId="{429E8366-A3D3-E841-B017-C329CEC5E320}">
      <dgm:prSet/>
      <dgm:spPr/>
      <dgm:t>
        <a:bodyPr/>
        <a:lstStyle/>
        <a:p>
          <a:endParaRPr lang="en-US"/>
        </a:p>
      </dgm:t>
    </dgm:pt>
    <dgm:pt modelId="{96F0FCFC-F926-494C-8B53-3E5FB6E18450}" type="sibTrans" cxnId="{429E8366-A3D3-E841-B017-C329CEC5E320}">
      <dgm:prSet/>
      <dgm:spPr/>
      <dgm:t>
        <a:bodyPr/>
        <a:lstStyle/>
        <a:p>
          <a:endParaRPr lang="en-US"/>
        </a:p>
      </dgm:t>
    </dgm:pt>
    <dgm:pt modelId="{60C7C9AE-1199-9B43-9FC8-9BA246CD4639}">
      <dgm:prSet phldrT="[Text]"/>
      <dgm:spPr/>
      <dgm:t>
        <a:bodyPr/>
        <a:lstStyle/>
        <a:p>
          <a:r>
            <a:rPr lang="en-US" dirty="0">
              <a:solidFill>
                <a:srgbClr val="000000"/>
              </a:solidFill>
            </a:rPr>
            <a:t>AHRC</a:t>
          </a:r>
          <a:r>
            <a:rPr lang="en-US" baseline="0" dirty="0">
              <a:solidFill>
                <a:srgbClr val="000000"/>
              </a:solidFill>
            </a:rPr>
            <a:t> Decisions</a:t>
          </a:r>
          <a:endParaRPr lang="en-US" dirty="0">
            <a:solidFill>
              <a:srgbClr val="000000"/>
            </a:solidFill>
          </a:endParaRPr>
        </a:p>
      </dgm:t>
    </dgm:pt>
    <dgm:pt modelId="{3B10AECC-0076-0A4A-BADF-A131675DA5C5}" type="parTrans" cxnId="{9DB77788-7EE9-514D-9F4B-A1F8BFCCDCF2}">
      <dgm:prSet/>
      <dgm:spPr/>
      <dgm:t>
        <a:bodyPr/>
        <a:lstStyle/>
        <a:p>
          <a:endParaRPr lang="en-US"/>
        </a:p>
      </dgm:t>
    </dgm:pt>
    <dgm:pt modelId="{DEBF964B-FD6D-CA4F-93FF-26D7B018D2F5}" type="sibTrans" cxnId="{9DB77788-7EE9-514D-9F4B-A1F8BFCCDCF2}">
      <dgm:prSet/>
      <dgm:spPr/>
      <dgm:t>
        <a:bodyPr/>
        <a:lstStyle/>
        <a:p>
          <a:endParaRPr lang="en-US"/>
        </a:p>
      </dgm:t>
    </dgm:pt>
    <dgm:pt modelId="{135561B0-7816-ED40-8AAF-7BD8A3BC9970}">
      <dgm:prSet phldrT="[Text]"/>
      <dgm:spPr/>
      <dgm:t>
        <a:bodyPr/>
        <a:lstStyle/>
        <a:p>
          <a:r>
            <a:rPr lang="en-US" dirty="0">
              <a:solidFill>
                <a:srgbClr val="000000"/>
              </a:solidFill>
            </a:rPr>
            <a:t>Court</a:t>
          </a:r>
          <a:r>
            <a:rPr lang="en-US" baseline="0" dirty="0">
              <a:solidFill>
                <a:srgbClr val="000000"/>
              </a:solidFill>
            </a:rPr>
            <a:t> Decisions</a:t>
          </a:r>
          <a:endParaRPr lang="en-US" dirty="0">
            <a:solidFill>
              <a:srgbClr val="000000"/>
            </a:solidFill>
          </a:endParaRPr>
        </a:p>
      </dgm:t>
    </dgm:pt>
    <dgm:pt modelId="{F4C8D6F4-5C3D-5045-B7E8-CE512BA9B89E}" type="parTrans" cxnId="{841EE657-A586-AC4B-A0D9-7E1638CBBE7D}">
      <dgm:prSet/>
      <dgm:spPr/>
      <dgm:t>
        <a:bodyPr/>
        <a:lstStyle/>
        <a:p>
          <a:endParaRPr lang="en-US"/>
        </a:p>
      </dgm:t>
    </dgm:pt>
    <dgm:pt modelId="{A3A47925-A4E0-6E4D-AC9D-186D0C488C7C}" type="sibTrans" cxnId="{841EE657-A586-AC4B-A0D9-7E1638CBBE7D}">
      <dgm:prSet/>
      <dgm:spPr/>
      <dgm:t>
        <a:bodyPr/>
        <a:lstStyle/>
        <a:p>
          <a:endParaRPr lang="en-US"/>
        </a:p>
      </dgm:t>
    </dgm:pt>
    <dgm:pt modelId="{7BF00BAA-839C-414D-AF95-05C6E1A617FB}" type="pres">
      <dgm:prSet presAssocID="{EC969FA3-1C23-6F43-8826-FAB331249670}" presName="cycle" presStyleCnt="0">
        <dgm:presLayoutVars>
          <dgm:dir/>
          <dgm:resizeHandles val="exact"/>
        </dgm:presLayoutVars>
      </dgm:prSet>
      <dgm:spPr/>
    </dgm:pt>
    <dgm:pt modelId="{4F36834F-FAB2-3248-9C3B-49EF054A6CF2}" type="pres">
      <dgm:prSet presAssocID="{E76ADE27-FB60-1647-BF44-CBB64B5B33E0}" presName="node" presStyleLbl="node1" presStyleIdx="0" presStyleCnt="4">
        <dgm:presLayoutVars>
          <dgm:bulletEnabled val="1"/>
        </dgm:presLayoutVars>
      </dgm:prSet>
      <dgm:spPr/>
    </dgm:pt>
    <dgm:pt modelId="{3276D6B4-6612-A649-93AB-B947D242F029}" type="pres">
      <dgm:prSet presAssocID="{E683D68D-86C3-7C4D-B52A-73F2CC1071C0}" presName="sibTrans" presStyleLbl="sibTrans2D1" presStyleIdx="0" presStyleCnt="4"/>
      <dgm:spPr/>
    </dgm:pt>
    <dgm:pt modelId="{3EFF925B-CAF3-F74C-A6E2-A3AF8A581A7A}" type="pres">
      <dgm:prSet presAssocID="{E683D68D-86C3-7C4D-B52A-73F2CC1071C0}" presName="connectorText" presStyleLbl="sibTrans2D1" presStyleIdx="0" presStyleCnt="4"/>
      <dgm:spPr/>
    </dgm:pt>
    <dgm:pt modelId="{83A5739E-76B3-074B-90FD-805DDC5D19E9}" type="pres">
      <dgm:prSet presAssocID="{2E122C4D-14F6-D645-92AD-58BB26CA1B79}" presName="node" presStyleLbl="node1" presStyleIdx="1" presStyleCnt="4">
        <dgm:presLayoutVars>
          <dgm:bulletEnabled val="1"/>
        </dgm:presLayoutVars>
      </dgm:prSet>
      <dgm:spPr/>
    </dgm:pt>
    <dgm:pt modelId="{976BFEC1-E077-AA48-99A2-94FFD1D219EE}" type="pres">
      <dgm:prSet presAssocID="{96F0FCFC-F926-494C-8B53-3E5FB6E18450}" presName="sibTrans" presStyleLbl="sibTrans2D1" presStyleIdx="1" presStyleCnt="4"/>
      <dgm:spPr/>
    </dgm:pt>
    <dgm:pt modelId="{DAE3B01E-C0A0-5245-82B9-9648FC3FB1D9}" type="pres">
      <dgm:prSet presAssocID="{96F0FCFC-F926-494C-8B53-3E5FB6E18450}" presName="connectorText" presStyleLbl="sibTrans2D1" presStyleIdx="1" presStyleCnt="4"/>
      <dgm:spPr/>
    </dgm:pt>
    <dgm:pt modelId="{86A5BBC1-E5BD-3948-AE3B-76C72DD19D12}" type="pres">
      <dgm:prSet presAssocID="{60C7C9AE-1199-9B43-9FC8-9BA246CD4639}" presName="node" presStyleLbl="node1" presStyleIdx="2" presStyleCnt="4">
        <dgm:presLayoutVars>
          <dgm:bulletEnabled val="1"/>
        </dgm:presLayoutVars>
      </dgm:prSet>
      <dgm:spPr/>
    </dgm:pt>
    <dgm:pt modelId="{70F3D744-7AD4-DA40-99AE-E7F696EB00BB}" type="pres">
      <dgm:prSet presAssocID="{DEBF964B-FD6D-CA4F-93FF-26D7B018D2F5}" presName="sibTrans" presStyleLbl="sibTrans2D1" presStyleIdx="2" presStyleCnt="4"/>
      <dgm:spPr/>
    </dgm:pt>
    <dgm:pt modelId="{C53A905B-8F8B-264E-A7E1-0769FAFEBA5D}" type="pres">
      <dgm:prSet presAssocID="{DEBF964B-FD6D-CA4F-93FF-26D7B018D2F5}" presName="connectorText" presStyleLbl="sibTrans2D1" presStyleIdx="2" presStyleCnt="4"/>
      <dgm:spPr/>
    </dgm:pt>
    <dgm:pt modelId="{7CAD8F51-440E-F846-A8C8-820AB7EE6CC9}" type="pres">
      <dgm:prSet presAssocID="{135561B0-7816-ED40-8AAF-7BD8A3BC9970}" presName="node" presStyleLbl="node1" presStyleIdx="3" presStyleCnt="4">
        <dgm:presLayoutVars>
          <dgm:bulletEnabled val="1"/>
        </dgm:presLayoutVars>
      </dgm:prSet>
      <dgm:spPr/>
    </dgm:pt>
    <dgm:pt modelId="{F6F55A7B-BCC5-AD48-9CF5-378CFEDE7754}" type="pres">
      <dgm:prSet presAssocID="{A3A47925-A4E0-6E4D-AC9D-186D0C488C7C}" presName="sibTrans" presStyleLbl="sibTrans2D1" presStyleIdx="3" presStyleCnt="4"/>
      <dgm:spPr/>
    </dgm:pt>
    <dgm:pt modelId="{93ED7082-2390-8641-AE64-21AF707FE0AA}" type="pres">
      <dgm:prSet presAssocID="{A3A47925-A4E0-6E4D-AC9D-186D0C488C7C}" presName="connectorText" presStyleLbl="sibTrans2D1" presStyleIdx="3" presStyleCnt="4"/>
      <dgm:spPr/>
    </dgm:pt>
  </dgm:ptLst>
  <dgm:cxnLst>
    <dgm:cxn modelId="{A779CA06-0F63-AC4F-B4F4-54889965E7A6}" type="presOf" srcId="{A3A47925-A4E0-6E4D-AC9D-186D0C488C7C}" destId="{93ED7082-2390-8641-AE64-21AF707FE0AA}" srcOrd="1" destOrd="0" presId="urn:microsoft.com/office/officeart/2005/8/layout/cycle2"/>
    <dgm:cxn modelId="{0BB0D224-6275-9E40-8690-7B9E8F54BB84}" type="presOf" srcId="{96F0FCFC-F926-494C-8B53-3E5FB6E18450}" destId="{976BFEC1-E077-AA48-99A2-94FFD1D219EE}" srcOrd="0" destOrd="0" presId="urn:microsoft.com/office/officeart/2005/8/layout/cycle2"/>
    <dgm:cxn modelId="{D84AB73A-4B88-AD41-BD4D-4843EEE5608F}" type="presOf" srcId="{EC969FA3-1C23-6F43-8826-FAB331249670}" destId="{7BF00BAA-839C-414D-AF95-05C6E1A617FB}" srcOrd="0" destOrd="0" presId="urn:microsoft.com/office/officeart/2005/8/layout/cycle2"/>
    <dgm:cxn modelId="{B73AFC46-6396-544D-9C3C-DEC3CC92CD1A}" type="presOf" srcId="{E76ADE27-FB60-1647-BF44-CBB64B5B33E0}" destId="{4F36834F-FAB2-3248-9C3B-49EF054A6CF2}" srcOrd="0" destOrd="0" presId="urn:microsoft.com/office/officeart/2005/8/layout/cycle2"/>
    <dgm:cxn modelId="{D0AD1D50-09A4-BC42-9B99-A77F5413FB30}" type="presOf" srcId="{E683D68D-86C3-7C4D-B52A-73F2CC1071C0}" destId="{3EFF925B-CAF3-F74C-A6E2-A3AF8A581A7A}" srcOrd="1" destOrd="0" presId="urn:microsoft.com/office/officeart/2005/8/layout/cycle2"/>
    <dgm:cxn modelId="{841EE657-A586-AC4B-A0D9-7E1638CBBE7D}" srcId="{EC969FA3-1C23-6F43-8826-FAB331249670}" destId="{135561B0-7816-ED40-8AAF-7BD8A3BC9970}" srcOrd="3" destOrd="0" parTransId="{F4C8D6F4-5C3D-5045-B7E8-CE512BA9B89E}" sibTransId="{A3A47925-A4E0-6E4D-AC9D-186D0C488C7C}"/>
    <dgm:cxn modelId="{429E8366-A3D3-E841-B017-C329CEC5E320}" srcId="{EC969FA3-1C23-6F43-8826-FAB331249670}" destId="{2E122C4D-14F6-D645-92AD-58BB26CA1B79}" srcOrd="1" destOrd="0" parTransId="{10443862-62F0-1E4B-97B8-C1F1E0D7A9ED}" sibTransId="{96F0FCFC-F926-494C-8B53-3E5FB6E18450}"/>
    <dgm:cxn modelId="{3929297B-B353-AF4C-84B9-CD8CBB652242}" type="presOf" srcId="{96F0FCFC-F926-494C-8B53-3E5FB6E18450}" destId="{DAE3B01E-C0A0-5245-82B9-9648FC3FB1D9}" srcOrd="1" destOrd="0" presId="urn:microsoft.com/office/officeart/2005/8/layout/cycle2"/>
    <dgm:cxn modelId="{9DB77788-7EE9-514D-9F4B-A1F8BFCCDCF2}" srcId="{EC969FA3-1C23-6F43-8826-FAB331249670}" destId="{60C7C9AE-1199-9B43-9FC8-9BA246CD4639}" srcOrd="2" destOrd="0" parTransId="{3B10AECC-0076-0A4A-BADF-A131675DA5C5}" sibTransId="{DEBF964B-FD6D-CA4F-93FF-26D7B018D2F5}"/>
    <dgm:cxn modelId="{1BA7C7BD-C0E6-5342-B494-3E30E8AFC4AA}" type="presOf" srcId="{2E122C4D-14F6-D645-92AD-58BB26CA1B79}" destId="{83A5739E-76B3-074B-90FD-805DDC5D19E9}" srcOrd="0" destOrd="0" presId="urn:microsoft.com/office/officeart/2005/8/layout/cycle2"/>
    <dgm:cxn modelId="{0A8B32C3-CEC9-7048-AF0F-3C4977677B13}" type="presOf" srcId="{DEBF964B-FD6D-CA4F-93FF-26D7B018D2F5}" destId="{70F3D744-7AD4-DA40-99AE-E7F696EB00BB}" srcOrd="0" destOrd="0" presId="urn:microsoft.com/office/officeart/2005/8/layout/cycle2"/>
    <dgm:cxn modelId="{A37FA5C3-0DDB-0C4D-BE43-2093FE28744E}" srcId="{EC969FA3-1C23-6F43-8826-FAB331249670}" destId="{E76ADE27-FB60-1647-BF44-CBB64B5B33E0}" srcOrd="0" destOrd="0" parTransId="{E9217373-4101-1C4C-8E29-D6C459751EC0}" sibTransId="{E683D68D-86C3-7C4D-B52A-73F2CC1071C0}"/>
    <dgm:cxn modelId="{9E4561CF-0789-734E-A540-A798786EEB86}" type="presOf" srcId="{A3A47925-A4E0-6E4D-AC9D-186D0C488C7C}" destId="{F6F55A7B-BCC5-AD48-9CF5-378CFEDE7754}" srcOrd="0" destOrd="0" presId="urn:microsoft.com/office/officeart/2005/8/layout/cycle2"/>
    <dgm:cxn modelId="{97F3BECF-1C25-F24C-93A8-008B7DFD3F60}" type="presOf" srcId="{DEBF964B-FD6D-CA4F-93FF-26D7B018D2F5}" destId="{C53A905B-8F8B-264E-A7E1-0769FAFEBA5D}" srcOrd="1" destOrd="0" presId="urn:microsoft.com/office/officeart/2005/8/layout/cycle2"/>
    <dgm:cxn modelId="{653AAFE5-C8C8-D04B-851F-0C04BA04CFD7}" type="presOf" srcId="{E683D68D-86C3-7C4D-B52A-73F2CC1071C0}" destId="{3276D6B4-6612-A649-93AB-B947D242F029}" srcOrd="0" destOrd="0" presId="urn:microsoft.com/office/officeart/2005/8/layout/cycle2"/>
    <dgm:cxn modelId="{DB082AE8-571F-3649-B0CD-325890D951D1}" type="presOf" srcId="{60C7C9AE-1199-9B43-9FC8-9BA246CD4639}" destId="{86A5BBC1-E5BD-3948-AE3B-76C72DD19D12}" srcOrd="0" destOrd="0" presId="urn:microsoft.com/office/officeart/2005/8/layout/cycle2"/>
    <dgm:cxn modelId="{1E6B22F3-518C-CB4C-A876-968A3DCDB5DA}" type="presOf" srcId="{135561B0-7816-ED40-8AAF-7BD8A3BC9970}" destId="{7CAD8F51-440E-F846-A8C8-820AB7EE6CC9}" srcOrd="0" destOrd="0" presId="urn:microsoft.com/office/officeart/2005/8/layout/cycle2"/>
    <dgm:cxn modelId="{145A69FD-6FEB-2147-9810-6738BF374E35}" type="presParOf" srcId="{7BF00BAA-839C-414D-AF95-05C6E1A617FB}" destId="{4F36834F-FAB2-3248-9C3B-49EF054A6CF2}" srcOrd="0" destOrd="0" presId="urn:microsoft.com/office/officeart/2005/8/layout/cycle2"/>
    <dgm:cxn modelId="{D1D0E36A-1A2A-6546-8BCA-7BD8125D3164}" type="presParOf" srcId="{7BF00BAA-839C-414D-AF95-05C6E1A617FB}" destId="{3276D6B4-6612-A649-93AB-B947D242F029}" srcOrd="1" destOrd="0" presId="urn:microsoft.com/office/officeart/2005/8/layout/cycle2"/>
    <dgm:cxn modelId="{46ECE780-7544-4442-8C65-AC88B7ED4C90}" type="presParOf" srcId="{3276D6B4-6612-A649-93AB-B947D242F029}" destId="{3EFF925B-CAF3-F74C-A6E2-A3AF8A581A7A}" srcOrd="0" destOrd="0" presId="urn:microsoft.com/office/officeart/2005/8/layout/cycle2"/>
    <dgm:cxn modelId="{DD705AB2-2D7B-4E45-A028-2A2692780B93}" type="presParOf" srcId="{7BF00BAA-839C-414D-AF95-05C6E1A617FB}" destId="{83A5739E-76B3-074B-90FD-805DDC5D19E9}" srcOrd="2" destOrd="0" presId="urn:microsoft.com/office/officeart/2005/8/layout/cycle2"/>
    <dgm:cxn modelId="{C8E2A18B-BBE6-214F-A45E-8D37F3D58B8E}" type="presParOf" srcId="{7BF00BAA-839C-414D-AF95-05C6E1A617FB}" destId="{976BFEC1-E077-AA48-99A2-94FFD1D219EE}" srcOrd="3" destOrd="0" presId="urn:microsoft.com/office/officeart/2005/8/layout/cycle2"/>
    <dgm:cxn modelId="{E7735F2E-F67F-8C4F-A354-807A73FE3E22}" type="presParOf" srcId="{976BFEC1-E077-AA48-99A2-94FFD1D219EE}" destId="{DAE3B01E-C0A0-5245-82B9-9648FC3FB1D9}" srcOrd="0" destOrd="0" presId="urn:microsoft.com/office/officeart/2005/8/layout/cycle2"/>
    <dgm:cxn modelId="{C8B891F4-68B7-C74D-BF1D-9FB482E29A06}" type="presParOf" srcId="{7BF00BAA-839C-414D-AF95-05C6E1A617FB}" destId="{86A5BBC1-E5BD-3948-AE3B-76C72DD19D12}" srcOrd="4" destOrd="0" presId="urn:microsoft.com/office/officeart/2005/8/layout/cycle2"/>
    <dgm:cxn modelId="{620C9730-7F8F-504E-B1D0-54B942770958}" type="presParOf" srcId="{7BF00BAA-839C-414D-AF95-05C6E1A617FB}" destId="{70F3D744-7AD4-DA40-99AE-E7F696EB00BB}" srcOrd="5" destOrd="0" presId="urn:microsoft.com/office/officeart/2005/8/layout/cycle2"/>
    <dgm:cxn modelId="{DB14D11D-3A0B-F640-AB16-9616E71BA4F4}" type="presParOf" srcId="{70F3D744-7AD4-DA40-99AE-E7F696EB00BB}" destId="{C53A905B-8F8B-264E-A7E1-0769FAFEBA5D}" srcOrd="0" destOrd="0" presId="urn:microsoft.com/office/officeart/2005/8/layout/cycle2"/>
    <dgm:cxn modelId="{09F27A23-4731-604C-97AC-10DC6FA9BCB2}" type="presParOf" srcId="{7BF00BAA-839C-414D-AF95-05C6E1A617FB}" destId="{7CAD8F51-440E-F846-A8C8-820AB7EE6CC9}" srcOrd="6" destOrd="0" presId="urn:microsoft.com/office/officeart/2005/8/layout/cycle2"/>
    <dgm:cxn modelId="{D7EF608B-1D3A-1C41-A6F0-A73130BCE371}" type="presParOf" srcId="{7BF00BAA-839C-414D-AF95-05C6E1A617FB}" destId="{F6F55A7B-BCC5-AD48-9CF5-378CFEDE7754}" srcOrd="7" destOrd="0" presId="urn:microsoft.com/office/officeart/2005/8/layout/cycle2"/>
    <dgm:cxn modelId="{85E8257B-E39A-7141-9B10-3BBEF651E9D4}" type="presParOf" srcId="{F6F55A7B-BCC5-AD48-9CF5-378CFEDE7754}" destId="{93ED7082-2390-8641-AE64-21AF707FE0A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A544B1-DEB6-E447-A2C1-9F7C989C0A99}"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4804E7A1-7DAB-F74D-986F-7C5221C2CD69}">
      <dgm:prSet phldrT="[Text]">
        <dgm:style>
          <a:lnRef idx="1">
            <a:schemeClr val="dk1"/>
          </a:lnRef>
          <a:fillRef idx="3">
            <a:schemeClr val="dk1"/>
          </a:fillRef>
          <a:effectRef idx="2">
            <a:schemeClr val="dk1"/>
          </a:effectRef>
          <a:fontRef idx="minor">
            <a:schemeClr val="lt1"/>
          </a:fontRef>
        </dgm:style>
      </dgm:prSet>
      <dgm:spPr/>
      <dgm:t>
        <a:bodyPr/>
        <a:lstStyle/>
        <a:p>
          <a:r>
            <a:rPr lang="en-US" dirty="0"/>
            <a:t>Alberta Human Rights Act</a:t>
          </a:r>
        </a:p>
      </dgm:t>
    </dgm:pt>
    <dgm:pt modelId="{4C67A016-DCF2-C04D-8853-B3C8E9056534}" type="parTrans" cxnId="{DA17AEBA-9B7C-134C-8822-2E7AEFF8A9F3}">
      <dgm:prSet/>
      <dgm:spPr/>
      <dgm:t>
        <a:bodyPr/>
        <a:lstStyle/>
        <a:p>
          <a:endParaRPr lang="en-US"/>
        </a:p>
      </dgm:t>
    </dgm:pt>
    <dgm:pt modelId="{8B2372A5-82B1-ED48-A950-C3698AD30740}" type="sibTrans" cxnId="{DA17AEBA-9B7C-134C-8822-2E7AEFF8A9F3}">
      <dgm:prSet/>
      <dgm:spPr/>
      <dgm:t>
        <a:bodyPr/>
        <a:lstStyle/>
        <a:p>
          <a:endParaRPr lang="en-US"/>
        </a:p>
      </dgm:t>
    </dgm:pt>
    <dgm:pt modelId="{9C38B1F0-CA4D-6B4D-970E-1F41F8B8A7E5}">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a:t>Publications</a:t>
          </a:r>
        </a:p>
      </dgm:t>
    </dgm:pt>
    <dgm:pt modelId="{D9AB16F4-5467-C146-8BCE-49215FACC27E}" type="parTrans" cxnId="{E36F58E9-349B-AA4D-B6A0-1617A21C14EA}">
      <dgm:prSet/>
      <dgm:spPr/>
      <dgm:t>
        <a:bodyPr/>
        <a:lstStyle/>
        <a:p>
          <a:endParaRPr lang="en-US"/>
        </a:p>
      </dgm:t>
    </dgm:pt>
    <dgm:pt modelId="{327912DE-77A1-5C41-904F-AAC7448F1FFB}" type="sibTrans" cxnId="{E36F58E9-349B-AA4D-B6A0-1617A21C14EA}">
      <dgm:prSet/>
      <dgm:spPr/>
      <dgm:t>
        <a:bodyPr/>
        <a:lstStyle/>
        <a:p>
          <a:endParaRPr lang="en-US"/>
        </a:p>
      </dgm:t>
    </dgm:pt>
    <dgm:pt modelId="{57154BF9-0621-1440-B916-534A0B3893C6}">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Employment</a:t>
          </a:r>
        </a:p>
        <a:p>
          <a:r>
            <a:rPr lang="en-US" dirty="0"/>
            <a:t>(section 7)</a:t>
          </a:r>
        </a:p>
      </dgm:t>
    </dgm:pt>
    <dgm:pt modelId="{1BD47B11-F759-5F40-80B7-84FCA2B6895A}" type="parTrans" cxnId="{C5C5BE13-6873-A24D-960A-62D8CBB947C8}">
      <dgm:prSet/>
      <dgm:spPr/>
      <dgm:t>
        <a:bodyPr/>
        <a:lstStyle/>
        <a:p>
          <a:endParaRPr lang="en-US"/>
        </a:p>
      </dgm:t>
    </dgm:pt>
    <dgm:pt modelId="{ED87BDEC-5E94-2E4D-98DF-F09515599757}" type="sibTrans" cxnId="{C5C5BE13-6873-A24D-960A-62D8CBB947C8}">
      <dgm:prSet/>
      <dgm:spPr/>
      <dgm:t>
        <a:bodyPr/>
        <a:lstStyle/>
        <a:p>
          <a:endParaRPr lang="en-US"/>
        </a:p>
      </dgm:t>
    </dgm:pt>
    <dgm:pt modelId="{E33C3656-6D27-8B4E-AB24-E2E21C434734}">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Unions</a:t>
          </a:r>
        </a:p>
      </dgm:t>
    </dgm:pt>
    <dgm:pt modelId="{8B4D71FE-549C-2749-BC29-4A729FAC1736}" type="parTrans" cxnId="{146A3ACB-1331-1649-B0DB-007D3AC2ED1C}">
      <dgm:prSet/>
      <dgm:spPr/>
      <dgm:t>
        <a:bodyPr/>
        <a:lstStyle/>
        <a:p>
          <a:endParaRPr lang="en-US"/>
        </a:p>
      </dgm:t>
    </dgm:pt>
    <dgm:pt modelId="{927F4A57-B6E6-404F-8CDC-CF9860E9E87F}" type="sibTrans" cxnId="{146A3ACB-1331-1649-B0DB-007D3AC2ED1C}">
      <dgm:prSet/>
      <dgm:spPr/>
      <dgm:t>
        <a:bodyPr/>
        <a:lstStyle/>
        <a:p>
          <a:endParaRPr lang="en-US"/>
        </a:p>
      </dgm:t>
    </dgm:pt>
    <dgm:pt modelId="{A6EEFECE-99B0-2848-B974-14A572789B8C}">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Tenancy</a:t>
          </a:r>
        </a:p>
      </dgm:t>
    </dgm:pt>
    <dgm:pt modelId="{1D55E964-B15D-3F42-950B-75433E77FD51}" type="parTrans" cxnId="{8DD58BA1-F4E7-3746-895F-4C0D44E974AD}">
      <dgm:prSet/>
      <dgm:spPr/>
      <dgm:t>
        <a:bodyPr/>
        <a:lstStyle/>
        <a:p>
          <a:endParaRPr lang="en-US"/>
        </a:p>
      </dgm:t>
    </dgm:pt>
    <dgm:pt modelId="{A8DD9E9C-8F86-3F43-860E-125BA5C79789}" type="sibTrans" cxnId="{8DD58BA1-F4E7-3746-895F-4C0D44E974AD}">
      <dgm:prSet/>
      <dgm:spPr/>
      <dgm:t>
        <a:bodyPr/>
        <a:lstStyle/>
        <a:p>
          <a:endParaRPr lang="en-US"/>
        </a:p>
      </dgm:t>
    </dgm:pt>
    <dgm:pt modelId="{01010EAF-2A22-4947-A5FC-1790D247B752}">
      <dgm:prSet>
        <dgm:style>
          <a:lnRef idx="2">
            <a:schemeClr val="dk1">
              <a:shade val="50000"/>
            </a:schemeClr>
          </a:lnRef>
          <a:fillRef idx="1">
            <a:schemeClr val="dk1"/>
          </a:fillRef>
          <a:effectRef idx="0">
            <a:schemeClr val="dk1"/>
          </a:effectRef>
          <a:fontRef idx="minor">
            <a:schemeClr val="lt1"/>
          </a:fontRef>
        </dgm:style>
      </dgm:prSet>
      <dgm:spPr/>
      <dgm:t>
        <a:bodyPr/>
        <a:lstStyle/>
        <a:p>
          <a:r>
            <a:rPr lang="en-US" dirty="0"/>
            <a:t>Services</a:t>
          </a:r>
        </a:p>
      </dgm:t>
    </dgm:pt>
    <dgm:pt modelId="{5EA26984-FC6C-894A-87B7-1DE4807692DC}" type="parTrans" cxnId="{F5E5129A-911A-874C-9D85-A9EA24847552}">
      <dgm:prSet/>
      <dgm:spPr/>
      <dgm:t>
        <a:bodyPr/>
        <a:lstStyle/>
        <a:p>
          <a:endParaRPr lang="en-US"/>
        </a:p>
      </dgm:t>
    </dgm:pt>
    <dgm:pt modelId="{67E8BF38-B8B4-A041-9D83-43BCBC80DFAF}" type="sibTrans" cxnId="{F5E5129A-911A-874C-9D85-A9EA24847552}">
      <dgm:prSet/>
      <dgm:spPr/>
      <dgm:t>
        <a:bodyPr/>
        <a:lstStyle/>
        <a:p>
          <a:endParaRPr lang="en-US"/>
        </a:p>
      </dgm:t>
    </dgm:pt>
    <dgm:pt modelId="{4257EB76-A19D-3A46-B4B0-6AB2264DE5FB}" type="pres">
      <dgm:prSet presAssocID="{0DA544B1-DEB6-E447-A2C1-9F7C989C0A99}" presName="cycle" presStyleCnt="0">
        <dgm:presLayoutVars>
          <dgm:chMax val="1"/>
          <dgm:dir/>
          <dgm:animLvl val="ctr"/>
          <dgm:resizeHandles val="exact"/>
        </dgm:presLayoutVars>
      </dgm:prSet>
      <dgm:spPr/>
    </dgm:pt>
    <dgm:pt modelId="{B52D71EE-4A3D-D04E-A877-48D6A779985A}" type="pres">
      <dgm:prSet presAssocID="{4804E7A1-7DAB-F74D-986F-7C5221C2CD69}" presName="centerShape" presStyleLbl="node0" presStyleIdx="0" presStyleCnt="1"/>
      <dgm:spPr/>
    </dgm:pt>
    <dgm:pt modelId="{703536B5-9335-BF4E-AFC2-4EDD3DD9C46E}" type="pres">
      <dgm:prSet presAssocID="{D9AB16F4-5467-C146-8BCE-49215FACC27E}" presName="parTrans" presStyleLbl="bgSibTrans2D1" presStyleIdx="0" presStyleCnt="5"/>
      <dgm:spPr/>
    </dgm:pt>
    <dgm:pt modelId="{183E9D0D-04AE-A744-A14F-D1004CEC4D56}" type="pres">
      <dgm:prSet presAssocID="{9C38B1F0-CA4D-6B4D-970E-1F41F8B8A7E5}" presName="node" presStyleLbl="node1" presStyleIdx="0" presStyleCnt="5">
        <dgm:presLayoutVars>
          <dgm:bulletEnabled val="1"/>
        </dgm:presLayoutVars>
      </dgm:prSet>
      <dgm:spPr/>
    </dgm:pt>
    <dgm:pt modelId="{656C670D-2F2B-8348-AA28-C574D9BC92CE}" type="pres">
      <dgm:prSet presAssocID="{5EA26984-FC6C-894A-87B7-1DE4807692DC}" presName="parTrans" presStyleLbl="bgSibTrans2D1" presStyleIdx="1" presStyleCnt="5"/>
      <dgm:spPr/>
    </dgm:pt>
    <dgm:pt modelId="{9D921388-4C51-9443-A5DF-50CB109D0472}" type="pres">
      <dgm:prSet presAssocID="{01010EAF-2A22-4947-A5FC-1790D247B752}" presName="node" presStyleLbl="node1" presStyleIdx="1" presStyleCnt="5">
        <dgm:presLayoutVars>
          <dgm:bulletEnabled val="1"/>
        </dgm:presLayoutVars>
      </dgm:prSet>
      <dgm:spPr/>
    </dgm:pt>
    <dgm:pt modelId="{2404E612-B370-674C-A899-5ECA614074FC}" type="pres">
      <dgm:prSet presAssocID="{1D55E964-B15D-3F42-950B-75433E77FD51}" presName="parTrans" presStyleLbl="bgSibTrans2D1" presStyleIdx="2" presStyleCnt="5"/>
      <dgm:spPr/>
    </dgm:pt>
    <dgm:pt modelId="{B6A8627E-3E75-C646-BC61-13B7CEB41BA6}" type="pres">
      <dgm:prSet presAssocID="{A6EEFECE-99B0-2848-B974-14A572789B8C}" presName="node" presStyleLbl="node1" presStyleIdx="2" presStyleCnt="5">
        <dgm:presLayoutVars>
          <dgm:bulletEnabled val="1"/>
        </dgm:presLayoutVars>
      </dgm:prSet>
      <dgm:spPr/>
    </dgm:pt>
    <dgm:pt modelId="{552E9F0E-4B95-D147-8177-2B8CE346A148}" type="pres">
      <dgm:prSet presAssocID="{1BD47B11-F759-5F40-80B7-84FCA2B6895A}" presName="parTrans" presStyleLbl="bgSibTrans2D1" presStyleIdx="3" presStyleCnt="5"/>
      <dgm:spPr/>
    </dgm:pt>
    <dgm:pt modelId="{1DA9F5C6-3343-8645-909F-2914E91289B0}" type="pres">
      <dgm:prSet presAssocID="{57154BF9-0621-1440-B916-534A0B3893C6}" presName="node" presStyleLbl="node1" presStyleIdx="3" presStyleCnt="5">
        <dgm:presLayoutVars>
          <dgm:bulletEnabled val="1"/>
        </dgm:presLayoutVars>
      </dgm:prSet>
      <dgm:spPr/>
    </dgm:pt>
    <dgm:pt modelId="{19F3DEA8-2F37-2942-8872-AAC851BD06D6}" type="pres">
      <dgm:prSet presAssocID="{8B4D71FE-549C-2749-BC29-4A729FAC1736}" presName="parTrans" presStyleLbl="bgSibTrans2D1" presStyleIdx="4" presStyleCnt="5"/>
      <dgm:spPr/>
    </dgm:pt>
    <dgm:pt modelId="{4BBE2765-AFCC-4B40-A3B2-45E6C04A6CE0}" type="pres">
      <dgm:prSet presAssocID="{E33C3656-6D27-8B4E-AB24-E2E21C434734}" presName="node" presStyleLbl="node1" presStyleIdx="4" presStyleCnt="5">
        <dgm:presLayoutVars>
          <dgm:bulletEnabled val="1"/>
        </dgm:presLayoutVars>
      </dgm:prSet>
      <dgm:spPr/>
    </dgm:pt>
  </dgm:ptLst>
  <dgm:cxnLst>
    <dgm:cxn modelId="{8D87800C-9112-C74F-90C8-F33EBE99D7A2}" type="presOf" srcId="{E33C3656-6D27-8B4E-AB24-E2E21C434734}" destId="{4BBE2765-AFCC-4B40-A3B2-45E6C04A6CE0}" srcOrd="0" destOrd="0" presId="urn:microsoft.com/office/officeart/2005/8/layout/radial4"/>
    <dgm:cxn modelId="{C5C5BE13-6873-A24D-960A-62D8CBB947C8}" srcId="{4804E7A1-7DAB-F74D-986F-7C5221C2CD69}" destId="{57154BF9-0621-1440-B916-534A0B3893C6}" srcOrd="3" destOrd="0" parTransId="{1BD47B11-F759-5F40-80B7-84FCA2B6895A}" sibTransId="{ED87BDEC-5E94-2E4D-98DF-F09515599757}"/>
    <dgm:cxn modelId="{43FF141C-F844-C449-9ED7-78CE2E146E0C}" type="presOf" srcId="{01010EAF-2A22-4947-A5FC-1790D247B752}" destId="{9D921388-4C51-9443-A5DF-50CB109D0472}" srcOrd="0" destOrd="0" presId="urn:microsoft.com/office/officeart/2005/8/layout/radial4"/>
    <dgm:cxn modelId="{61226C46-5E4B-C744-A297-411F742E7E8B}" type="presOf" srcId="{0DA544B1-DEB6-E447-A2C1-9F7C989C0A99}" destId="{4257EB76-A19D-3A46-B4B0-6AB2264DE5FB}" srcOrd="0" destOrd="0" presId="urn:microsoft.com/office/officeart/2005/8/layout/radial4"/>
    <dgm:cxn modelId="{1258CD5D-1B42-634F-B0E8-8F7C07657CEA}" type="presOf" srcId="{4804E7A1-7DAB-F74D-986F-7C5221C2CD69}" destId="{B52D71EE-4A3D-D04E-A877-48D6A779985A}" srcOrd="0" destOrd="0" presId="urn:microsoft.com/office/officeart/2005/8/layout/radial4"/>
    <dgm:cxn modelId="{BE7E2765-A588-E741-8E6C-FFB6A5F2F95A}" type="presOf" srcId="{1BD47B11-F759-5F40-80B7-84FCA2B6895A}" destId="{552E9F0E-4B95-D147-8177-2B8CE346A148}" srcOrd="0" destOrd="0" presId="urn:microsoft.com/office/officeart/2005/8/layout/radial4"/>
    <dgm:cxn modelId="{05DF0C6E-8F9B-8444-A5D6-A782FF2FD993}" type="presOf" srcId="{D9AB16F4-5467-C146-8BCE-49215FACC27E}" destId="{703536B5-9335-BF4E-AFC2-4EDD3DD9C46E}" srcOrd="0" destOrd="0" presId="urn:microsoft.com/office/officeart/2005/8/layout/radial4"/>
    <dgm:cxn modelId="{3C089F79-2856-084D-80AD-5B76CEE927A9}" type="presOf" srcId="{5EA26984-FC6C-894A-87B7-1DE4807692DC}" destId="{656C670D-2F2B-8348-AA28-C574D9BC92CE}" srcOrd="0" destOrd="0" presId="urn:microsoft.com/office/officeart/2005/8/layout/radial4"/>
    <dgm:cxn modelId="{ED40E87F-F03B-F640-93F9-1C67E6077957}" type="presOf" srcId="{8B4D71FE-549C-2749-BC29-4A729FAC1736}" destId="{19F3DEA8-2F37-2942-8872-AAC851BD06D6}" srcOrd="0" destOrd="0" presId="urn:microsoft.com/office/officeart/2005/8/layout/radial4"/>
    <dgm:cxn modelId="{DD741393-E416-FB4E-BDD0-625B7303F81D}" type="presOf" srcId="{57154BF9-0621-1440-B916-534A0B3893C6}" destId="{1DA9F5C6-3343-8645-909F-2914E91289B0}" srcOrd="0" destOrd="0" presId="urn:microsoft.com/office/officeart/2005/8/layout/radial4"/>
    <dgm:cxn modelId="{F5E5129A-911A-874C-9D85-A9EA24847552}" srcId="{4804E7A1-7DAB-F74D-986F-7C5221C2CD69}" destId="{01010EAF-2A22-4947-A5FC-1790D247B752}" srcOrd="1" destOrd="0" parTransId="{5EA26984-FC6C-894A-87B7-1DE4807692DC}" sibTransId="{67E8BF38-B8B4-A041-9D83-43BCBC80DFAF}"/>
    <dgm:cxn modelId="{5F90379A-659B-9149-8D9F-17F513994D91}" type="presOf" srcId="{1D55E964-B15D-3F42-950B-75433E77FD51}" destId="{2404E612-B370-674C-A899-5ECA614074FC}" srcOrd="0" destOrd="0" presId="urn:microsoft.com/office/officeart/2005/8/layout/radial4"/>
    <dgm:cxn modelId="{8DD58BA1-F4E7-3746-895F-4C0D44E974AD}" srcId="{4804E7A1-7DAB-F74D-986F-7C5221C2CD69}" destId="{A6EEFECE-99B0-2848-B974-14A572789B8C}" srcOrd="2" destOrd="0" parTransId="{1D55E964-B15D-3F42-950B-75433E77FD51}" sibTransId="{A8DD9E9C-8F86-3F43-860E-125BA5C79789}"/>
    <dgm:cxn modelId="{DA17AEBA-9B7C-134C-8822-2E7AEFF8A9F3}" srcId="{0DA544B1-DEB6-E447-A2C1-9F7C989C0A99}" destId="{4804E7A1-7DAB-F74D-986F-7C5221C2CD69}" srcOrd="0" destOrd="0" parTransId="{4C67A016-DCF2-C04D-8853-B3C8E9056534}" sibTransId="{8B2372A5-82B1-ED48-A950-C3698AD30740}"/>
    <dgm:cxn modelId="{146A3ACB-1331-1649-B0DB-007D3AC2ED1C}" srcId="{4804E7A1-7DAB-F74D-986F-7C5221C2CD69}" destId="{E33C3656-6D27-8B4E-AB24-E2E21C434734}" srcOrd="4" destOrd="0" parTransId="{8B4D71FE-549C-2749-BC29-4A729FAC1736}" sibTransId="{927F4A57-B6E6-404F-8CDC-CF9860E9E87F}"/>
    <dgm:cxn modelId="{300E32E0-97EA-344E-A2A8-71DEB9AF74B4}" type="presOf" srcId="{A6EEFECE-99B0-2848-B974-14A572789B8C}" destId="{B6A8627E-3E75-C646-BC61-13B7CEB41BA6}" srcOrd="0" destOrd="0" presId="urn:microsoft.com/office/officeart/2005/8/layout/radial4"/>
    <dgm:cxn modelId="{E36F58E9-349B-AA4D-B6A0-1617A21C14EA}" srcId="{4804E7A1-7DAB-F74D-986F-7C5221C2CD69}" destId="{9C38B1F0-CA4D-6B4D-970E-1F41F8B8A7E5}" srcOrd="0" destOrd="0" parTransId="{D9AB16F4-5467-C146-8BCE-49215FACC27E}" sibTransId="{327912DE-77A1-5C41-904F-AAC7448F1FFB}"/>
    <dgm:cxn modelId="{4B1AC4FC-5D29-5343-BED5-427B69BE2CEC}" type="presOf" srcId="{9C38B1F0-CA4D-6B4D-970E-1F41F8B8A7E5}" destId="{183E9D0D-04AE-A744-A14F-D1004CEC4D56}" srcOrd="0" destOrd="0" presId="urn:microsoft.com/office/officeart/2005/8/layout/radial4"/>
    <dgm:cxn modelId="{2F9E5799-C273-0E45-90C7-2A4B9A0E5A68}" type="presParOf" srcId="{4257EB76-A19D-3A46-B4B0-6AB2264DE5FB}" destId="{B52D71EE-4A3D-D04E-A877-48D6A779985A}" srcOrd="0" destOrd="0" presId="urn:microsoft.com/office/officeart/2005/8/layout/radial4"/>
    <dgm:cxn modelId="{FCF3DA30-04F9-BD49-912B-C0FE253BA3E8}" type="presParOf" srcId="{4257EB76-A19D-3A46-B4B0-6AB2264DE5FB}" destId="{703536B5-9335-BF4E-AFC2-4EDD3DD9C46E}" srcOrd="1" destOrd="0" presId="urn:microsoft.com/office/officeart/2005/8/layout/radial4"/>
    <dgm:cxn modelId="{7A2E7CB9-9E81-E148-868F-098A3DC6FC46}" type="presParOf" srcId="{4257EB76-A19D-3A46-B4B0-6AB2264DE5FB}" destId="{183E9D0D-04AE-A744-A14F-D1004CEC4D56}" srcOrd="2" destOrd="0" presId="urn:microsoft.com/office/officeart/2005/8/layout/radial4"/>
    <dgm:cxn modelId="{357A83D9-FD40-FB4B-8C4B-76F2F725A5A8}" type="presParOf" srcId="{4257EB76-A19D-3A46-B4B0-6AB2264DE5FB}" destId="{656C670D-2F2B-8348-AA28-C574D9BC92CE}" srcOrd="3" destOrd="0" presId="urn:microsoft.com/office/officeart/2005/8/layout/radial4"/>
    <dgm:cxn modelId="{AEB1977F-D8A3-C340-96FC-97BCB77DE45D}" type="presParOf" srcId="{4257EB76-A19D-3A46-B4B0-6AB2264DE5FB}" destId="{9D921388-4C51-9443-A5DF-50CB109D0472}" srcOrd="4" destOrd="0" presId="urn:microsoft.com/office/officeart/2005/8/layout/radial4"/>
    <dgm:cxn modelId="{3FA5EFF4-1BD0-414D-B4CC-6AEC1EB517A2}" type="presParOf" srcId="{4257EB76-A19D-3A46-B4B0-6AB2264DE5FB}" destId="{2404E612-B370-674C-A899-5ECA614074FC}" srcOrd="5" destOrd="0" presId="urn:microsoft.com/office/officeart/2005/8/layout/radial4"/>
    <dgm:cxn modelId="{815022BB-6687-8540-B34F-1FDFD1F3C177}" type="presParOf" srcId="{4257EB76-A19D-3A46-B4B0-6AB2264DE5FB}" destId="{B6A8627E-3E75-C646-BC61-13B7CEB41BA6}" srcOrd="6" destOrd="0" presId="urn:microsoft.com/office/officeart/2005/8/layout/radial4"/>
    <dgm:cxn modelId="{D0FEAB89-DD43-8941-9B5E-F7C776336D06}" type="presParOf" srcId="{4257EB76-A19D-3A46-B4B0-6AB2264DE5FB}" destId="{552E9F0E-4B95-D147-8177-2B8CE346A148}" srcOrd="7" destOrd="0" presId="urn:microsoft.com/office/officeart/2005/8/layout/radial4"/>
    <dgm:cxn modelId="{22AB4735-50AE-CD4E-84BC-9478AA8FE061}" type="presParOf" srcId="{4257EB76-A19D-3A46-B4B0-6AB2264DE5FB}" destId="{1DA9F5C6-3343-8645-909F-2914E91289B0}" srcOrd="8" destOrd="0" presId="urn:microsoft.com/office/officeart/2005/8/layout/radial4"/>
    <dgm:cxn modelId="{40123666-C712-374C-9DC8-B85B84244C12}" type="presParOf" srcId="{4257EB76-A19D-3A46-B4B0-6AB2264DE5FB}" destId="{19F3DEA8-2F37-2942-8872-AAC851BD06D6}" srcOrd="9" destOrd="0" presId="urn:microsoft.com/office/officeart/2005/8/layout/radial4"/>
    <dgm:cxn modelId="{1D434B47-9A92-184C-8F7E-10ED43A58EED}" type="presParOf" srcId="{4257EB76-A19D-3A46-B4B0-6AB2264DE5FB}" destId="{4BBE2765-AFCC-4B40-A3B2-45E6C04A6CE0}"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C88F12-995A-FF46-8AD0-BFA6C8C8CB86}" type="doc">
      <dgm:prSet loTypeId="urn:microsoft.com/office/officeart/2008/layout/SquareAccentList" loCatId="" qsTypeId="urn:microsoft.com/office/officeart/2005/8/quickstyle/simple5" qsCatId="simple" csTypeId="urn:microsoft.com/office/officeart/2005/8/colors/accent1_2" csCatId="accent1" phldr="1"/>
      <dgm:spPr/>
      <dgm:t>
        <a:bodyPr/>
        <a:lstStyle/>
        <a:p>
          <a:endParaRPr lang="en-US"/>
        </a:p>
      </dgm:t>
    </dgm:pt>
    <dgm:pt modelId="{BD40796F-E24E-0445-99E1-4DB6B1D4A790}">
      <dgm:prSet phldrT="[Text]"/>
      <dgm:spPr/>
      <dgm:t>
        <a:bodyPr/>
        <a:lstStyle/>
        <a:p>
          <a:r>
            <a:rPr lang="en-US" dirty="0"/>
            <a:t>Grounds</a:t>
          </a:r>
        </a:p>
      </dgm:t>
    </dgm:pt>
    <dgm:pt modelId="{D11BA9B8-A0C3-604D-BCD3-E97AE5260063}" type="parTrans" cxnId="{F01945BF-60A8-814D-9D6E-F5ADCF257F6E}">
      <dgm:prSet/>
      <dgm:spPr/>
      <dgm:t>
        <a:bodyPr/>
        <a:lstStyle/>
        <a:p>
          <a:endParaRPr lang="en-US"/>
        </a:p>
      </dgm:t>
    </dgm:pt>
    <dgm:pt modelId="{E618E3D4-3BF4-714C-A7C3-F03E80B7D0A7}" type="sibTrans" cxnId="{F01945BF-60A8-814D-9D6E-F5ADCF257F6E}">
      <dgm:prSet/>
      <dgm:spPr/>
      <dgm:t>
        <a:bodyPr/>
        <a:lstStyle/>
        <a:p>
          <a:endParaRPr lang="en-US"/>
        </a:p>
      </dgm:t>
    </dgm:pt>
    <dgm:pt modelId="{35987C01-8464-3244-A79A-E2CDA9B02C52}">
      <dgm:prSet phldrT="[Text]"/>
      <dgm:spPr/>
      <dgm:t>
        <a:bodyPr/>
        <a:lstStyle/>
        <a:p>
          <a:r>
            <a:rPr lang="en-US" dirty="0"/>
            <a:t>Race</a:t>
          </a:r>
        </a:p>
      </dgm:t>
    </dgm:pt>
    <dgm:pt modelId="{395FDC6D-FF5A-694B-B2A4-C8946AD45762}" type="parTrans" cxnId="{6D576C40-4440-4246-A440-A635446093FB}">
      <dgm:prSet/>
      <dgm:spPr/>
      <dgm:t>
        <a:bodyPr/>
        <a:lstStyle/>
        <a:p>
          <a:endParaRPr lang="en-US"/>
        </a:p>
      </dgm:t>
    </dgm:pt>
    <dgm:pt modelId="{EA9A06EB-DBB9-6541-90DB-E361656DA9C9}" type="sibTrans" cxnId="{6D576C40-4440-4246-A440-A635446093FB}">
      <dgm:prSet/>
      <dgm:spPr/>
      <dgm:t>
        <a:bodyPr/>
        <a:lstStyle/>
        <a:p>
          <a:endParaRPr lang="en-US"/>
        </a:p>
      </dgm:t>
    </dgm:pt>
    <dgm:pt modelId="{CE1111A3-92F1-4642-9C18-53D4C7651E77}">
      <dgm:prSet phldrT="[Text]"/>
      <dgm:spPr/>
      <dgm:t>
        <a:bodyPr/>
        <a:lstStyle/>
        <a:p>
          <a:r>
            <a:rPr lang="en-US" dirty="0"/>
            <a:t>Religious belief</a:t>
          </a:r>
        </a:p>
      </dgm:t>
    </dgm:pt>
    <dgm:pt modelId="{8E126B0C-195E-724F-95B2-821980856C40}" type="parTrans" cxnId="{4EEBF68D-A4F8-7047-8BB7-9A38028DD51D}">
      <dgm:prSet/>
      <dgm:spPr/>
      <dgm:t>
        <a:bodyPr/>
        <a:lstStyle/>
        <a:p>
          <a:endParaRPr lang="en-US"/>
        </a:p>
      </dgm:t>
    </dgm:pt>
    <dgm:pt modelId="{77A32846-14B8-C747-A1B3-583C989DB50B}" type="sibTrans" cxnId="{4EEBF68D-A4F8-7047-8BB7-9A38028DD51D}">
      <dgm:prSet/>
      <dgm:spPr/>
      <dgm:t>
        <a:bodyPr/>
        <a:lstStyle/>
        <a:p>
          <a:endParaRPr lang="en-US"/>
        </a:p>
      </dgm:t>
    </dgm:pt>
    <dgm:pt modelId="{8C88E008-5437-A343-A5F2-903DB89D7DBC}">
      <dgm:prSet/>
      <dgm:spPr/>
      <dgm:t>
        <a:bodyPr/>
        <a:lstStyle/>
        <a:p>
          <a:r>
            <a:rPr lang="en-US" dirty="0" err="1"/>
            <a:t>Colour</a:t>
          </a:r>
          <a:endParaRPr lang="en-US" dirty="0"/>
        </a:p>
      </dgm:t>
    </dgm:pt>
    <dgm:pt modelId="{5D674D97-A834-B14C-A966-29B44FBD5FCB}" type="parTrans" cxnId="{A259A437-46FA-B543-8C48-066D4E9D37EA}">
      <dgm:prSet/>
      <dgm:spPr/>
      <dgm:t>
        <a:bodyPr/>
        <a:lstStyle/>
        <a:p>
          <a:endParaRPr lang="en-US"/>
        </a:p>
      </dgm:t>
    </dgm:pt>
    <dgm:pt modelId="{1ECE1804-64DA-0246-A088-AD159042B915}" type="sibTrans" cxnId="{A259A437-46FA-B543-8C48-066D4E9D37EA}">
      <dgm:prSet/>
      <dgm:spPr/>
      <dgm:t>
        <a:bodyPr/>
        <a:lstStyle/>
        <a:p>
          <a:endParaRPr lang="en-US"/>
        </a:p>
      </dgm:t>
    </dgm:pt>
    <dgm:pt modelId="{37CCEFDA-FB4B-FD48-B6D5-F4B8B7FFC877}">
      <dgm:prSet/>
      <dgm:spPr/>
      <dgm:t>
        <a:bodyPr/>
        <a:lstStyle/>
        <a:p>
          <a:r>
            <a:rPr lang="en-US" dirty="0"/>
            <a:t>Gender</a:t>
          </a:r>
        </a:p>
      </dgm:t>
    </dgm:pt>
    <dgm:pt modelId="{D617B002-FFB3-7A4A-9D41-AE2E8A68D957}" type="parTrans" cxnId="{A0141580-8626-5A41-9846-C30D0FA38252}">
      <dgm:prSet/>
      <dgm:spPr/>
      <dgm:t>
        <a:bodyPr/>
        <a:lstStyle/>
        <a:p>
          <a:endParaRPr lang="en-US"/>
        </a:p>
      </dgm:t>
    </dgm:pt>
    <dgm:pt modelId="{713E2045-F0FC-4A4E-B93A-48D93F6019AF}" type="sibTrans" cxnId="{A0141580-8626-5A41-9846-C30D0FA38252}">
      <dgm:prSet/>
      <dgm:spPr/>
      <dgm:t>
        <a:bodyPr/>
        <a:lstStyle/>
        <a:p>
          <a:endParaRPr lang="en-US"/>
        </a:p>
      </dgm:t>
    </dgm:pt>
    <dgm:pt modelId="{C49AA064-184F-1240-B2B0-1C51173DED2E}">
      <dgm:prSet/>
      <dgm:spPr/>
      <dgm:t>
        <a:bodyPr/>
        <a:lstStyle/>
        <a:p>
          <a:r>
            <a:rPr lang="en-US" dirty="0"/>
            <a:t>Physical Disability</a:t>
          </a:r>
        </a:p>
      </dgm:t>
    </dgm:pt>
    <dgm:pt modelId="{0EAA1257-932B-C848-9B0A-170752ECE933}" type="parTrans" cxnId="{FDFCAACC-DC27-8F48-A77F-B0E196548D6F}">
      <dgm:prSet/>
      <dgm:spPr/>
      <dgm:t>
        <a:bodyPr/>
        <a:lstStyle/>
        <a:p>
          <a:endParaRPr lang="en-US"/>
        </a:p>
      </dgm:t>
    </dgm:pt>
    <dgm:pt modelId="{59BC680D-578B-5443-88FE-558A78218290}" type="sibTrans" cxnId="{FDFCAACC-DC27-8F48-A77F-B0E196548D6F}">
      <dgm:prSet/>
      <dgm:spPr/>
      <dgm:t>
        <a:bodyPr/>
        <a:lstStyle/>
        <a:p>
          <a:endParaRPr lang="en-US"/>
        </a:p>
      </dgm:t>
    </dgm:pt>
    <dgm:pt modelId="{7E45093B-4307-E846-9D3E-E128D958291F}">
      <dgm:prSet/>
      <dgm:spPr/>
      <dgm:t>
        <a:bodyPr/>
        <a:lstStyle/>
        <a:p>
          <a:endParaRPr lang="en-US" dirty="0"/>
        </a:p>
      </dgm:t>
    </dgm:pt>
    <dgm:pt modelId="{49E20CAC-8F8C-FD40-A5D4-AC2C94908E7D}" type="parTrans" cxnId="{6912B569-9D56-1B43-93FB-38D56C307D8B}">
      <dgm:prSet/>
      <dgm:spPr/>
      <dgm:t>
        <a:bodyPr/>
        <a:lstStyle/>
        <a:p>
          <a:endParaRPr lang="en-US"/>
        </a:p>
      </dgm:t>
    </dgm:pt>
    <dgm:pt modelId="{9EEAEAC2-52A5-3B49-A9FB-FA0E8714D096}" type="sibTrans" cxnId="{6912B569-9D56-1B43-93FB-38D56C307D8B}">
      <dgm:prSet/>
      <dgm:spPr/>
      <dgm:t>
        <a:bodyPr/>
        <a:lstStyle/>
        <a:p>
          <a:endParaRPr lang="en-US"/>
        </a:p>
      </dgm:t>
    </dgm:pt>
    <dgm:pt modelId="{289B30E4-FFD1-1746-AB4A-3F1DDAB7E163}">
      <dgm:prSet/>
      <dgm:spPr/>
      <dgm:t>
        <a:bodyPr/>
        <a:lstStyle/>
        <a:p>
          <a:r>
            <a:rPr lang="en-US" dirty="0"/>
            <a:t>Mental Disability</a:t>
          </a:r>
        </a:p>
      </dgm:t>
    </dgm:pt>
    <dgm:pt modelId="{9F344D93-87A8-524A-9D67-246F0201BBD5}" type="parTrans" cxnId="{7A30FD15-4DCE-214D-9F24-65AB05658F7A}">
      <dgm:prSet/>
      <dgm:spPr/>
      <dgm:t>
        <a:bodyPr/>
        <a:lstStyle/>
        <a:p>
          <a:endParaRPr lang="en-US"/>
        </a:p>
      </dgm:t>
    </dgm:pt>
    <dgm:pt modelId="{D4A671D2-9DBA-DB4A-9485-4472ACCEE876}" type="sibTrans" cxnId="{7A30FD15-4DCE-214D-9F24-65AB05658F7A}">
      <dgm:prSet/>
      <dgm:spPr/>
      <dgm:t>
        <a:bodyPr/>
        <a:lstStyle/>
        <a:p>
          <a:endParaRPr lang="en-US"/>
        </a:p>
      </dgm:t>
    </dgm:pt>
    <dgm:pt modelId="{04A40EB9-DFF6-AF40-82DF-AFC2444FEA87}">
      <dgm:prSet/>
      <dgm:spPr/>
      <dgm:t>
        <a:bodyPr/>
        <a:lstStyle/>
        <a:p>
          <a:r>
            <a:rPr lang="en-US" dirty="0"/>
            <a:t>Marital Status</a:t>
          </a:r>
        </a:p>
      </dgm:t>
    </dgm:pt>
    <dgm:pt modelId="{A955EA86-7421-CF43-BD72-BA27698767F5}" type="sibTrans" cxnId="{DCADA1BF-CF57-E248-A229-EB874D4F8814}">
      <dgm:prSet/>
      <dgm:spPr/>
      <dgm:t>
        <a:bodyPr/>
        <a:lstStyle/>
        <a:p>
          <a:endParaRPr lang="en-US"/>
        </a:p>
      </dgm:t>
    </dgm:pt>
    <dgm:pt modelId="{F8235648-0FAF-764C-A489-5D7D7EE0CE30}" type="parTrans" cxnId="{DCADA1BF-CF57-E248-A229-EB874D4F8814}">
      <dgm:prSet/>
      <dgm:spPr/>
      <dgm:t>
        <a:bodyPr/>
        <a:lstStyle/>
        <a:p>
          <a:endParaRPr lang="en-US"/>
        </a:p>
      </dgm:t>
    </dgm:pt>
    <dgm:pt modelId="{20F85A92-7901-3E40-8D99-85C060C10393}">
      <dgm:prSet phldrT="[Text]"/>
      <dgm:spPr/>
      <dgm:t>
        <a:bodyPr/>
        <a:lstStyle/>
        <a:p>
          <a:endParaRPr lang="en-US" dirty="0"/>
        </a:p>
      </dgm:t>
    </dgm:pt>
    <dgm:pt modelId="{0C316E70-E71E-1849-8C99-3980834940AC}" type="sibTrans" cxnId="{63C32648-CF0B-894E-BE2B-1D440C91ACA0}">
      <dgm:prSet/>
      <dgm:spPr/>
      <dgm:t>
        <a:bodyPr/>
        <a:lstStyle/>
        <a:p>
          <a:endParaRPr lang="en-US"/>
        </a:p>
      </dgm:t>
    </dgm:pt>
    <dgm:pt modelId="{B75CA9F4-89CA-9446-B06D-53BC391DB738}" type="parTrans" cxnId="{63C32648-CF0B-894E-BE2B-1D440C91ACA0}">
      <dgm:prSet/>
      <dgm:spPr/>
      <dgm:t>
        <a:bodyPr/>
        <a:lstStyle/>
        <a:p>
          <a:endParaRPr lang="en-US"/>
        </a:p>
      </dgm:t>
    </dgm:pt>
    <dgm:pt modelId="{623A39A0-0B5B-614A-9CA4-DB73C2E53BF6}">
      <dgm:prSet/>
      <dgm:spPr/>
      <dgm:t>
        <a:bodyPr/>
        <a:lstStyle/>
        <a:p>
          <a:r>
            <a:rPr lang="en-US" dirty="0"/>
            <a:t>Age</a:t>
          </a:r>
        </a:p>
      </dgm:t>
    </dgm:pt>
    <dgm:pt modelId="{128D4C86-7931-EA47-BE6C-EF2F979FF8F9}" type="parTrans" cxnId="{DF2B5E26-75EF-8C4B-B910-252D0B4D8E55}">
      <dgm:prSet/>
      <dgm:spPr/>
      <dgm:t>
        <a:bodyPr/>
        <a:lstStyle/>
        <a:p>
          <a:endParaRPr lang="en-US"/>
        </a:p>
      </dgm:t>
    </dgm:pt>
    <dgm:pt modelId="{7A6A1466-DC05-9B4A-BB5E-0B97BA7DBAD2}" type="sibTrans" cxnId="{DF2B5E26-75EF-8C4B-B910-252D0B4D8E55}">
      <dgm:prSet/>
      <dgm:spPr/>
      <dgm:t>
        <a:bodyPr/>
        <a:lstStyle/>
        <a:p>
          <a:endParaRPr lang="en-US"/>
        </a:p>
      </dgm:t>
    </dgm:pt>
    <dgm:pt modelId="{855CCAF0-FB1D-D046-83C9-34EEDE42408F}">
      <dgm:prSet/>
      <dgm:spPr/>
      <dgm:t>
        <a:bodyPr/>
        <a:lstStyle/>
        <a:p>
          <a:r>
            <a:rPr lang="en-US" dirty="0"/>
            <a:t>Ancestry</a:t>
          </a:r>
        </a:p>
      </dgm:t>
    </dgm:pt>
    <dgm:pt modelId="{139E3DBC-3B97-7746-8CBA-1CAB7A7E4445}" type="parTrans" cxnId="{EC602157-4806-E149-846E-E0072B9B24FA}">
      <dgm:prSet/>
      <dgm:spPr/>
      <dgm:t>
        <a:bodyPr/>
        <a:lstStyle/>
        <a:p>
          <a:endParaRPr lang="en-US"/>
        </a:p>
      </dgm:t>
    </dgm:pt>
    <dgm:pt modelId="{CB89CDB4-7A04-AB4E-B96F-2C622B714711}" type="sibTrans" cxnId="{EC602157-4806-E149-846E-E0072B9B24FA}">
      <dgm:prSet/>
      <dgm:spPr/>
      <dgm:t>
        <a:bodyPr/>
        <a:lstStyle/>
        <a:p>
          <a:endParaRPr lang="en-US"/>
        </a:p>
      </dgm:t>
    </dgm:pt>
    <dgm:pt modelId="{CC788CE5-36FC-2946-9080-584B380F8A3F}">
      <dgm:prSet/>
      <dgm:spPr/>
      <dgm:t>
        <a:bodyPr/>
        <a:lstStyle/>
        <a:p>
          <a:r>
            <a:rPr lang="en-US" dirty="0"/>
            <a:t>Place of Origin</a:t>
          </a:r>
        </a:p>
      </dgm:t>
    </dgm:pt>
    <dgm:pt modelId="{82BEEFDF-7A18-234B-8F8B-7D80E1B3A75E}" type="parTrans" cxnId="{FBC39AAB-032D-DD4E-9BE3-C9E8061D77FA}">
      <dgm:prSet/>
      <dgm:spPr/>
      <dgm:t>
        <a:bodyPr/>
        <a:lstStyle/>
        <a:p>
          <a:endParaRPr lang="en-US"/>
        </a:p>
      </dgm:t>
    </dgm:pt>
    <dgm:pt modelId="{44AE603C-281F-054D-9A9F-6AFC468F59A2}" type="sibTrans" cxnId="{FBC39AAB-032D-DD4E-9BE3-C9E8061D77FA}">
      <dgm:prSet/>
      <dgm:spPr/>
      <dgm:t>
        <a:bodyPr/>
        <a:lstStyle/>
        <a:p>
          <a:endParaRPr lang="en-US"/>
        </a:p>
      </dgm:t>
    </dgm:pt>
    <dgm:pt modelId="{8CF561C4-BDE2-274C-BAE1-219934E194FD}">
      <dgm:prSet/>
      <dgm:spPr/>
      <dgm:t>
        <a:bodyPr/>
        <a:lstStyle/>
        <a:p>
          <a:r>
            <a:rPr lang="en-US" dirty="0"/>
            <a:t>Family Status</a:t>
          </a:r>
        </a:p>
      </dgm:t>
    </dgm:pt>
    <dgm:pt modelId="{C2016B9B-BF85-A948-92CB-AFCEB928850A}" type="parTrans" cxnId="{3804F2BB-FC7E-1148-A94B-D19957B00BF0}">
      <dgm:prSet/>
      <dgm:spPr/>
      <dgm:t>
        <a:bodyPr/>
        <a:lstStyle/>
        <a:p>
          <a:endParaRPr lang="en-US"/>
        </a:p>
      </dgm:t>
    </dgm:pt>
    <dgm:pt modelId="{6668BA50-B282-344E-80FC-066280A2F86D}" type="sibTrans" cxnId="{3804F2BB-FC7E-1148-A94B-D19957B00BF0}">
      <dgm:prSet/>
      <dgm:spPr/>
      <dgm:t>
        <a:bodyPr/>
        <a:lstStyle/>
        <a:p>
          <a:endParaRPr lang="en-US"/>
        </a:p>
      </dgm:t>
    </dgm:pt>
    <dgm:pt modelId="{7A170ED0-4516-EC41-98ED-C38D89E41012}">
      <dgm:prSet/>
      <dgm:spPr/>
      <dgm:t>
        <a:bodyPr/>
        <a:lstStyle/>
        <a:p>
          <a:r>
            <a:rPr lang="en-US" dirty="0"/>
            <a:t>Source of Income</a:t>
          </a:r>
        </a:p>
      </dgm:t>
    </dgm:pt>
    <dgm:pt modelId="{DC6F049E-F802-C14F-BD01-6212C2FFDCC0}" type="parTrans" cxnId="{BD9403CD-5858-184F-AD45-91152CE317D5}">
      <dgm:prSet/>
      <dgm:spPr/>
      <dgm:t>
        <a:bodyPr/>
        <a:lstStyle/>
        <a:p>
          <a:endParaRPr lang="en-US"/>
        </a:p>
      </dgm:t>
    </dgm:pt>
    <dgm:pt modelId="{1293AB1B-2ABB-E646-A8C3-1C0CB08DB307}" type="sibTrans" cxnId="{BD9403CD-5858-184F-AD45-91152CE317D5}">
      <dgm:prSet/>
      <dgm:spPr/>
      <dgm:t>
        <a:bodyPr/>
        <a:lstStyle/>
        <a:p>
          <a:endParaRPr lang="en-US"/>
        </a:p>
      </dgm:t>
    </dgm:pt>
    <dgm:pt modelId="{EECA98E2-0AF1-114B-87A0-8EBEE33CDD53}">
      <dgm:prSet/>
      <dgm:spPr/>
      <dgm:t>
        <a:bodyPr/>
        <a:lstStyle/>
        <a:p>
          <a:r>
            <a:rPr lang="en-US" dirty="0"/>
            <a:t>Sexual Orientation</a:t>
          </a:r>
        </a:p>
      </dgm:t>
    </dgm:pt>
    <dgm:pt modelId="{1C6E939F-9187-2541-A6A0-1F8C0A45B061}" type="parTrans" cxnId="{B12C9CB5-B727-524E-A01E-274C3546F78B}">
      <dgm:prSet/>
      <dgm:spPr/>
      <dgm:t>
        <a:bodyPr/>
        <a:lstStyle/>
        <a:p>
          <a:endParaRPr lang="en-US"/>
        </a:p>
      </dgm:t>
    </dgm:pt>
    <dgm:pt modelId="{D58E5137-F52E-B845-9930-9090A51AAAC6}" type="sibTrans" cxnId="{B12C9CB5-B727-524E-A01E-274C3546F78B}">
      <dgm:prSet/>
      <dgm:spPr/>
      <dgm:t>
        <a:bodyPr/>
        <a:lstStyle/>
        <a:p>
          <a:endParaRPr lang="en-US"/>
        </a:p>
      </dgm:t>
    </dgm:pt>
    <dgm:pt modelId="{0D120A51-1437-4B4C-BB53-497C60D6D962}">
      <dgm:prSet/>
      <dgm:spPr/>
      <dgm:t>
        <a:bodyPr/>
        <a:lstStyle/>
        <a:p>
          <a:r>
            <a:rPr lang="en-US" dirty="0"/>
            <a:t>Gender Identity</a:t>
          </a:r>
        </a:p>
      </dgm:t>
    </dgm:pt>
    <dgm:pt modelId="{F9F05B48-A550-DE41-AA8D-17AC909DB13D}" type="parTrans" cxnId="{F6803E27-B929-3443-B4FB-3DD7D458F31B}">
      <dgm:prSet/>
      <dgm:spPr/>
      <dgm:t>
        <a:bodyPr/>
        <a:lstStyle/>
        <a:p>
          <a:endParaRPr lang="en-US"/>
        </a:p>
      </dgm:t>
    </dgm:pt>
    <dgm:pt modelId="{84C43E2F-27B0-2E40-900E-90995C691B71}" type="sibTrans" cxnId="{F6803E27-B929-3443-B4FB-3DD7D458F31B}">
      <dgm:prSet/>
      <dgm:spPr/>
      <dgm:t>
        <a:bodyPr/>
        <a:lstStyle/>
        <a:p>
          <a:endParaRPr lang="en-US"/>
        </a:p>
      </dgm:t>
    </dgm:pt>
    <dgm:pt modelId="{8E2733BA-4604-5741-A677-AB6106C5DEF6}">
      <dgm:prSet/>
      <dgm:spPr/>
      <dgm:t>
        <a:bodyPr/>
        <a:lstStyle/>
        <a:p>
          <a:r>
            <a:rPr lang="en-US" dirty="0"/>
            <a:t>Gender Expression</a:t>
          </a:r>
        </a:p>
      </dgm:t>
    </dgm:pt>
    <dgm:pt modelId="{DF0BD0D0-8665-0B47-A311-1C52CB8BE3DF}" type="parTrans" cxnId="{7EC3E44C-E5FC-3948-878E-95FB8B33BA06}">
      <dgm:prSet/>
      <dgm:spPr/>
      <dgm:t>
        <a:bodyPr/>
        <a:lstStyle/>
        <a:p>
          <a:endParaRPr lang="en-US"/>
        </a:p>
      </dgm:t>
    </dgm:pt>
    <dgm:pt modelId="{4D971B05-9EB8-1242-BC27-668A81A74805}" type="sibTrans" cxnId="{7EC3E44C-E5FC-3948-878E-95FB8B33BA06}">
      <dgm:prSet/>
      <dgm:spPr/>
      <dgm:t>
        <a:bodyPr/>
        <a:lstStyle/>
        <a:p>
          <a:endParaRPr lang="en-US"/>
        </a:p>
      </dgm:t>
    </dgm:pt>
    <dgm:pt modelId="{79D03256-FDE5-E64E-AC66-1E2DFE6DFC96}" type="pres">
      <dgm:prSet presAssocID="{4BC88F12-995A-FF46-8AD0-BFA6C8C8CB86}" presName="layout" presStyleCnt="0">
        <dgm:presLayoutVars>
          <dgm:chMax/>
          <dgm:chPref/>
          <dgm:dir/>
          <dgm:resizeHandles/>
        </dgm:presLayoutVars>
      </dgm:prSet>
      <dgm:spPr/>
    </dgm:pt>
    <dgm:pt modelId="{591AC86E-0DE8-D94E-A133-BE03A6C6840E}" type="pres">
      <dgm:prSet presAssocID="{BD40796F-E24E-0445-99E1-4DB6B1D4A790}" presName="root" presStyleCnt="0">
        <dgm:presLayoutVars>
          <dgm:chMax/>
          <dgm:chPref/>
        </dgm:presLayoutVars>
      </dgm:prSet>
      <dgm:spPr/>
    </dgm:pt>
    <dgm:pt modelId="{6EA42957-3CB9-0C4B-B505-D407F626153E}" type="pres">
      <dgm:prSet presAssocID="{BD40796F-E24E-0445-99E1-4DB6B1D4A790}" presName="rootComposite" presStyleCnt="0">
        <dgm:presLayoutVars/>
      </dgm:prSet>
      <dgm:spPr/>
    </dgm:pt>
    <dgm:pt modelId="{9083C9D7-44AF-D445-83D7-CC04939CA3D9}" type="pres">
      <dgm:prSet presAssocID="{BD40796F-E24E-0445-99E1-4DB6B1D4A790}" presName="ParentAccent" presStyleLbl="alignNode1" presStyleIdx="0" presStyleCnt="3"/>
      <dgm:spPr/>
    </dgm:pt>
    <dgm:pt modelId="{669FB539-22C5-8746-B389-BBE5DD80D10E}" type="pres">
      <dgm:prSet presAssocID="{BD40796F-E24E-0445-99E1-4DB6B1D4A790}" presName="ParentSmallAccent" presStyleLbl="fgAcc1" presStyleIdx="0" presStyleCnt="3"/>
      <dgm:spPr/>
    </dgm:pt>
    <dgm:pt modelId="{468E8FD6-8C05-3441-AB32-24B8CBF85093}" type="pres">
      <dgm:prSet presAssocID="{BD40796F-E24E-0445-99E1-4DB6B1D4A790}" presName="Parent" presStyleLbl="revTx" presStyleIdx="0" presStyleCnt="18">
        <dgm:presLayoutVars>
          <dgm:chMax/>
          <dgm:chPref val="4"/>
          <dgm:bulletEnabled val="1"/>
        </dgm:presLayoutVars>
      </dgm:prSet>
      <dgm:spPr/>
    </dgm:pt>
    <dgm:pt modelId="{B9DEA770-613C-FD47-9405-996E23EA2781}" type="pres">
      <dgm:prSet presAssocID="{BD40796F-E24E-0445-99E1-4DB6B1D4A790}" presName="childShape" presStyleCnt="0">
        <dgm:presLayoutVars>
          <dgm:chMax val="0"/>
          <dgm:chPref val="0"/>
        </dgm:presLayoutVars>
      </dgm:prSet>
      <dgm:spPr/>
    </dgm:pt>
    <dgm:pt modelId="{BB0F42D4-D887-FB4C-9C63-4708EF4C9B1A}" type="pres">
      <dgm:prSet presAssocID="{35987C01-8464-3244-A79A-E2CDA9B02C52}" presName="childComposite" presStyleCnt="0">
        <dgm:presLayoutVars>
          <dgm:chMax val="0"/>
          <dgm:chPref val="0"/>
        </dgm:presLayoutVars>
      </dgm:prSet>
      <dgm:spPr/>
    </dgm:pt>
    <dgm:pt modelId="{FB15EE63-0AD2-914E-B1CE-4A3D0E982A7F}" type="pres">
      <dgm:prSet presAssocID="{35987C01-8464-3244-A79A-E2CDA9B02C52}" presName="ChildAccent" presStyleLbl="solidFgAcc1" presStyleIdx="0" presStyleCnt="15"/>
      <dgm:spPr/>
    </dgm:pt>
    <dgm:pt modelId="{63B97DA7-54FA-2740-B480-7E927D18C61E}" type="pres">
      <dgm:prSet presAssocID="{35987C01-8464-3244-A79A-E2CDA9B02C52}" presName="Child" presStyleLbl="revTx" presStyleIdx="1" presStyleCnt="18">
        <dgm:presLayoutVars>
          <dgm:chMax val="0"/>
          <dgm:chPref val="0"/>
          <dgm:bulletEnabled val="1"/>
        </dgm:presLayoutVars>
      </dgm:prSet>
      <dgm:spPr/>
    </dgm:pt>
    <dgm:pt modelId="{C23C905D-E9E8-EA48-BFA7-98ED779D01D4}" type="pres">
      <dgm:prSet presAssocID="{CE1111A3-92F1-4642-9C18-53D4C7651E77}" presName="childComposite" presStyleCnt="0">
        <dgm:presLayoutVars>
          <dgm:chMax val="0"/>
          <dgm:chPref val="0"/>
        </dgm:presLayoutVars>
      </dgm:prSet>
      <dgm:spPr/>
    </dgm:pt>
    <dgm:pt modelId="{E426CA1E-98E8-1A4B-94C0-A4D26E9B6C57}" type="pres">
      <dgm:prSet presAssocID="{CE1111A3-92F1-4642-9C18-53D4C7651E77}" presName="ChildAccent" presStyleLbl="solidFgAcc1" presStyleIdx="1" presStyleCnt="15"/>
      <dgm:spPr/>
    </dgm:pt>
    <dgm:pt modelId="{ACB3A6DE-8492-D24F-AD7A-975804F30293}" type="pres">
      <dgm:prSet presAssocID="{CE1111A3-92F1-4642-9C18-53D4C7651E77}" presName="Child" presStyleLbl="revTx" presStyleIdx="2" presStyleCnt="18">
        <dgm:presLayoutVars>
          <dgm:chMax val="0"/>
          <dgm:chPref val="0"/>
          <dgm:bulletEnabled val="1"/>
        </dgm:presLayoutVars>
      </dgm:prSet>
      <dgm:spPr/>
    </dgm:pt>
    <dgm:pt modelId="{D9D0AF4F-4AA8-9247-811E-2B28F510B5E0}" type="pres">
      <dgm:prSet presAssocID="{8C88E008-5437-A343-A5F2-903DB89D7DBC}" presName="childComposite" presStyleCnt="0">
        <dgm:presLayoutVars>
          <dgm:chMax val="0"/>
          <dgm:chPref val="0"/>
        </dgm:presLayoutVars>
      </dgm:prSet>
      <dgm:spPr/>
    </dgm:pt>
    <dgm:pt modelId="{42485C2E-285D-3849-8782-A228CD23C021}" type="pres">
      <dgm:prSet presAssocID="{8C88E008-5437-A343-A5F2-903DB89D7DBC}" presName="ChildAccent" presStyleLbl="solidFgAcc1" presStyleIdx="2" presStyleCnt="15"/>
      <dgm:spPr/>
    </dgm:pt>
    <dgm:pt modelId="{5AF0EF16-0D80-7B4E-9E5C-8742CAD67AA9}" type="pres">
      <dgm:prSet presAssocID="{8C88E008-5437-A343-A5F2-903DB89D7DBC}" presName="Child" presStyleLbl="revTx" presStyleIdx="3" presStyleCnt="18">
        <dgm:presLayoutVars>
          <dgm:chMax val="0"/>
          <dgm:chPref val="0"/>
          <dgm:bulletEnabled val="1"/>
        </dgm:presLayoutVars>
      </dgm:prSet>
      <dgm:spPr/>
    </dgm:pt>
    <dgm:pt modelId="{2B5A1619-DC39-1640-97D1-F5DA5B19569E}" type="pres">
      <dgm:prSet presAssocID="{37CCEFDA-FB4B-FD48-B6D5-F4B8B7FFC877}" presName="childComposite" presStyleCnt="0">
        <dgm:presLayoutVars>
          <dgm:chMax val="0"/>
          <dgm:chPref val="0"/>
        </dgm:presLayoutVars>
      </dgm:prSet>
      <dgm:spPr/>
    </dgm:pt>
    <dgm:pt modelId="{97142068-4709-DE47-B129-6A2D19E9FA8E}" type="pres">
      <dgm:prSet presAssocID="{37CCEFDA-FB4B-FD48-B6D5-F4B8B7FFC877}" presName="ChildAccent" presStyleLbl="solidFgAcc1" presStyleIdx="3" presStyleCnt="15"/>
      <dgm:spPr/>
    </dgm:pt>
    <dgm:pt modelId="{C0CEFB3C-31E2-4E49-962C-A7624AD8D40F}" type="pres">
      <dgm:prSet presAssocID="{37CCEFDA-FB4B-FD48-B6D5-F4B8B7FFC877}" presName="Child" presStyleLbl="revTx" presStyleIdx="4" presStyleCnt="18">
        <dgm:presLayoutVars>
          <dgm:chMax val="0"/>
          <dgm:chPref val="0"/>
          <dgm:bulletEnabled val="1"/>
        </dgm:presLayoutVars>
      </dgm:prSet>
      <dgm:spPr/>
    </dgm:pt>
    <dgm:pt modelId="{ECD8FB3F-E5B5-2E49-B691-85D240B8F089}" type="pres">
      <dgm:prSet presAssocID="{C49AA064-184F-1240-B2B0-1C51173DED2E}" presName="childComposite" presStyleCnt="0">
        <dgm:presLayoutVars>
          <dgm:chMax val="0"/>
          <dgm:chPref val="0"/>
        </dgm:presLayoutVars>
      </dgm:prSet>
      <dgm:spPr/>
    </dgm:pt>
    <dgm:pt modelId="{EA95BD85-88BA-8D47-8779-C9647B61DEC6}" type="pres">
      <dgm:prSet presAssocID="{C49AA064-184F-1240-B2B0-1C51173DED2E}" presName="ChildAccent" presStyleLbl="solidFgAcc1" presStyleIdx="4" presStyleCnt="15"/>
      <dgm:spPr/>
    </dgm:pt>
    <dgm:pt modelId="{88EB1F23-5745-CE4E-9492-FBB7B7D10585}" type="pres">
      <dgm:prSet presAssocID="{C49AA064-184F-1240-B2B0-1C51173DED2E}" presName="Child" presStyleLbl="revTx" presStyleIdx="5" presStyleCnt="18">
        <dgm:presLayoutVars>
          <dgm:chMax val="0"/>
          <dgm:chPref val="0"/>
          <dgm:bulletEnabled val="1"/>
        </dgm:presLayoutVars>
      </dgm:prSet>
      <dgm:spPr/>
    </dgm:pt>
    <dgm:pt modelId="{57BC98EA-9291-3543-A589-2276D05E8060}" type="pres">
      <dgm:prSet presAssocID="{7E45093B-4307-E846-9D3E-E128D958291F}" presName="root" presStyleCnt="0">
        <dgm:presLayoutVars>
          <dgm:chMax/>
          <dgm:chPref/>
        </dgm:presLayoutVars>
      </dgm:prSet>
      <dgm:spPr/>
    </dgm:pt>
    <dgm:pt modelId="{35F653EA-9184-7848-B995-D28FB1FBF306}" type="pres">
      <dgm:prSet presAssocID="{7E45093B-4307-E846-9D3E-E128D958291F}" presName="rootComposite" presStyleCnt="0">
        <dgm:presLayoutVars/>
      </dgm:prSet>
      <dgm:spPr/>
    </dgm:pt>
    <dgm:pt modelId="{82A75079-5C67-5744-8B72-2D4FBF7EA13B}" type="pres">
      <dgm:prSet presAssocID="{7E45093B-4307-E846-9D3E-E128D958291F}" presName="ParentAccent" presStyleLbl="alignNode1" presStyleIdx="1" presStyleCnt="3"/>
      <dgm:spPr/>
    </dgm:pt>
    <dgm:pt modelId="{CC931825-BE89-5E40-9732-EA9034B9DF47}" type="pres">
      <dgm:prSet presAssocID="{7E45093B-4307-E846-9D3E-E128D958291F}" presName="ParentSmallAccent" presStyleLbl="fgAcc1" presStyleIdx="1" presStyleCnt="3"/>
      <dgm:spPr/>
    </dgm:pt>
    <dgm:pt modelId="{04B31BC7-9216-104A-891C-B01614699D21}" type="pres">
      <dgm:prSet presAssocID="{7E45093B-4307-E846-9D3E-E128D958291F}" presName="Parent" presStyleLbl="revTx" presStyleIdx="6" presStyleCnt="18">
        <dgm:presLayoutVars>
          <dgm:chMax/>
          <dgm:chPref val="4"/>
          <dgm:bulletEnabled val="1"/>
        </dgm:presLayoutVars>
      </dgm:prSet>
      <dgm:spPr/>
    </dgm:pt>
    <dgm:pt modelId="{F8ECCC97-F6B5-C349-A348-E97F2730CB93}" type="pres">
      <dgm:prSet presAssocID="{7E45093B-4307-E846-9D3E-E128D958291F}" presName="childShape" presStyleCnt="0">
        <dgm:presLayoutVars>
          <dgm:chMax val="0"/>
          <dgm:chPref val="0"/>
        </dgm:presLayoutVars>
      </dgm:prSet>
      <dgm:spPr/>
    </dgm:pt>
    <dgm:pt modelId="{DF63789A-4ABA-4A43-9B6C-003F3F62623B}" type="pres">
      <dgm:prSet presAssocID="{289B30E4-FFD1-1746-AB4A-3F1DDAB7E163}" presName="childComposite" presStyleCnt="0">
        <dgm:presLayoutVars>
          <dgm:chMax val="0"/>
          <dgm:chPref val="0"/>
        </dgm:presLayoutVars>
      </dgm:prSet>
      <dgm:spPr/>
    </dgm:pt>
    <dgm:pt modelId="{C01F248A-4239-EA47-AA36-78F5CD430604}" type="pres">
      <dgm:prSet presAssocID="{289B30E4-FFD1-1746-AB4A-3F1DDAB7E163}" presName="ChildAccent" presStyleLbl="solidFgAcc1" presStyleIdx="5" presStyleCnt="15"/>
      <dgm:spPr/>
    </dgm:pt>
    <dgm:pt modelId="{F151D496-C361-2642-9505-26D41986F7E6}" type="pres">
      <dgm:prSet presAssocID="{289B30E4-FFD1-1746-AB4A-3F1DDAB7E163}" presName="Child" presStyleLbl="revTx" presStyleIdx="7" presStyleCnt="18">
        <dgm:presLayoutVars>
          <dgm:chMax val="0"/>
          <dgm:chPref val="0"/>
          <dgm:bulletEnabled val="1"/>
        </dgm:presLayoutVars>
      </dgm:prSet>
      <dgm:spPr/>
    </dgm:pt>
    <dgm:pt modelId="{5527E0FB-32D2-7147-8D08-B3C3DC2AFC92}" type="pres">
      <dgm:prSet presAssocID="{04A40EB9-DFF6-AF40-82DF-AFC2444FEA87}" presName="childComposite" presStyleCnt="0">
        <dgm:presLayoutVars>
          <dgm:chMax val="0"/>
          <dgm:chPref val="0"/>
        </dgm:presLayoutVars>
      </dgm:prSet>
      <dgm:spPr/>
    </dgm:pt>
    <dgm:pt modelId="{C0CBFB60-114B-AA49-953A-4A22710272B9}" type="pres">
      <dgm:prSet presAssocID="{04A40EB9-DFF6-AF40-82DF-AFC2444FEA87}" presName="ChildAccent" presStyleLbl="solidFgAcc1" presStyleIdx="6" presStyleCnt="15"/>
      <dgm:spPr/>
    </dgm:pt>
    <dgm:pt modelId="{E13B40FE-F68B-2C4D-9650-2BA52822CFC5}" type="pres">
      <dgm:prSet presAssocID="{04A40EB9-DFF6-AF40-82DF-AFC2444FEA87}" presName="Child" presStyleLbl="revTx" presStyleIdx="8" presStyleCnt="18">
        <dgm:presLayoutVars>
          <dgm:chMax val="0"/>
          <dgm:chPref val="0"/>
          <dgm:bulletEnabled val="1"/>
        </dgm:presLayoutVars>
      </dgm:prSet>
      <dgm:spPr/>
    </dgm:pt>
    <dgm:pt modelId="{82D2F4E9-6FBC-914F-BB45-949A3C149437}" type="pres">
      <dgm:prSet presAssocID="{623A39A0-0B5B-614A-9CA4-DB73C2E53BF6}" presName="childComposite" presStyleCnt="0">
        <dgm:presLayoutVars>
          <dgm:chMax val="0"/>
          <dgm:chPref val="0"/>
        </dgm:presLayoutVars>
      </dgm:prSet>
      <dgm:spPr/>
    </dgm:pt>
    <dgm:pt modelId="{4412B364-7FCB-1841-9CD5-7FAEF45E874F}" type="pres">
      <dgm:prSet presAssocID="{623A39A0-0B5B-614A-9CA4-DB73C2E53BF6}" presName="ChildAccent" presStyleLbl="solidFgAcc1" presStyleIdx="7" presStyleCnt="15"/>
      <dgm:spPr/>
    </dgm:pt>
    <dgm:pt modelId="{0E25BB2D-77A4-0040-8BA8-0CBCCB319535}" type="pres">
      <dgm:prSet presAssocID="{623A39A0-0B5B-614A-9CA4-DB73C2E53BF6}" presName="Child" presStyleLbl="revTx" presStyleIdx="9" presStyleCnt="18">
        <dgm:presLayoutVars>
          <dgm:chMax val="0"/>
          <dgm:chPref val="0"/>
          <dgm:bulletEnabled val="1"/>
        </dgm:presLayoutVars>
      </dgm:prSet>
      <dgm:spPr/>
    </dgm:pt>
    <dgm:pt modelId="{94B53F08-181A-C34D-8FBE-C3AFE8AB3B6E}" type="pres">
      <dgm:prSet presAssocID="{855CCAF0-FB1D-D046-83C9-34EEDE42408F}" presName="childComposite" presStyleCnt="0">
        <dgm:presLayoutVars>
          <dgm:chMax val="0"/>
          <dgm:chPref val="0"/>
        </dgm:presLayoutVars>
      </dgm:prSet>
      <dgm:spPr/>
    </dgm:pt>
    <dgm:pt modelId="{5EE49BCE-1012-A943-878C-B798F334C1FC}" type="pres">
      <dgm:prSet presAssocID="{855CCAF0-FB1D-D046-83C9-34EEDE42408F}" presName="ChildAccent" presStyleLbl="solidFgAcc1" presStyleIdx="8" presStyleCnt="15"/>
      <dgm:spPr/>
    </dgm:pt>
    <dgm:pt modelId="{9FF837EB-811A-2947-BE72-1AD6AA4B0D3B}" type="pres">
      <dgm:prSet presAssocID="{855CCAF0-FB1D-D046-83C9-34EEDE42408F}" presName="Child" presStyleLbl="revTx" presStyleIdx="10" presStyleCnt="18">
        <dgm:presLayoutVars>
          <dgm:chMax val="0"/>
          <dgm:chPref val="0"/>
          <dgm:bulletEnabled val="1"/>
        </dgm:presLayoutVars>
      </dgm:prSet>
      <dgm:spPr/>
    </dgm:pt>
    <dgm:pt modelId="{73841CD8-A469-514A-AEBF-0A300CFAECBA}" type="pres">
      <dgm:prSet presAssocID="{CC788CE5-36FC-2946-9080-584B380F8A3F}" presName="childComposite" presStyleCnt="0">
        <dgm:presLayoutVars>
          <dgm:chMax val="0"/>
          <dgm:chPref val="0"/>
        </dgm:presLayoutVars>
      </dgm:prSet>
      <dgm:spPr/>
    </dgm:pt>
    <dgm:pt modelId="{57CCF1F3-9631-7B4C-84D6-828091A2BBCA}" type="pres">
      <dgm:prSet presAssocID="{CC788CE5-36FC-2946-9080-584B380F8A3F}" presName="ChildAccent" presStyleLbl="solidFgAcc1" presStyleIdx="9" presStyleCnt="15"/>
      <dgm:spPr/>
    </dgm:pt>
    <dgm:pt modelId="{427889A1-DE7A-7948-9627-2D5AA5E86E14}" type="pres">
      <dgm:prSet presAssocID="{CC788CE5-36FC-2946-9080-584B380F8A3F}" presName="Child" presStyleLbl="revTx" presStyleIdx="11" presStyleCnt="18">
        <dgm:presLayoutVars>
          <dgm:chMax val="0"/>
          <dgm:chPref val="0"/>
          <dgm:bulletEnabled val="1"/>
        </dgm:presLayoutVars>
      </dgm:prSet>
      <dgm:spPr/>
    </dgm:pt>
    <dgm:pt modelId="{FB8B3CE1-7BF4-2C4D-BD19-A1D9535DC6F1}" type="pres">
      <dgm:prSet presAssocID="{20F85A92-7901-3E40-8D99-85C060C10393}" presName="root" presStyleCnt="0">
        <dgm:presLayoutVars>
          <dgm:chMax/>
          <dgm:chPref/>
        </dgm:presLayoutVars>
      </dgm:prSet>
      <dgm:spPr/>
    </dgm:pt>
    <dgm:pt modelId="{F8287F8D-ED3F-4743-BAD1-811C57C49567}" type="pres">
      <dgm:prSet presAssocID="{20F85A92-7901-3E40-8D99-85C060C10393}" presName="rootComposite" presStyleCnt="0">
        <dgm:presLayoutVars/>
      </dgm:prSet>
      <dgm:spPr/>
    </dgm:pt>
    <dgm:pt modelId="{B5AA871B-B5C9-394E-8C2B-27A90A9419C2}" type="pres">
      <dgm:prSet presAssocID="{20F85A92-7901-3E40-8D99-85C060C10393}" presName="ParentAccent" presStyleLbl="alignNode1" presStyleIdx="2" presStyleCnt="3"/>
      <dgm:spPr/>
    </dgm:pt>
    <dgm:pt modelId="{C2774669-FD7B-AC48-A274-8053C429998F}" type="pres">
      <dgm:prSet presAssocID="{20F85A92-7901-3E40-8D99-85C060C10393}" presName="ParentSmallAccent" presStyleLbl="fgAcc1" presStyleIdx="2" presStyleCnt="3"/>
      <dgm:spPr/>
    </dgm:pt>
    <dgm:pt modelId="{946102F3-D30C-4A4B-8A9E-755A617C9AC4}" type="pres">
      <dgm:prSet presAssocID="{20F85A92-7901-3E40-8D99-85C060C10393}" presName="Parent" presStyleLbl="revTx" presStyleIdx="12" presStyleCnt="18">
        <dgm:presLayoutVars>
          <dgm:chMax/>
          <dgm:chPref val="4"/>
          <dgm:bulletEnabled val="1"/>
        </dgm:presLayoutVars>
      </dgm:prSet>
      <dgm:spPr/>
    </dgm:pt>
    <dgm:pt modelId="{CB33DA07-9EE6-7D41-9E1B-F775D3248F28}" type="pres">
      <dgm:prSet presAssocID="{20F85A92-7901-3E40-8D99-85C060C10393}" presName="childShape" presStyleCnt="0">
        <dgm:presLayoutVars>
          <dgm:chMax val="0"/>
          <dgm:chPref val="0"/>
        </dgm:presLayoutVars>
      </dgm:prSet>
      <dgm:spPr/>
    </dgm:pt>
    <dgm:pt modelId="{33D35581-6EF3-1C47-997D-5538237F3F8E}" type="pres">
      <dgm:prSet presAssocID="{8CF561C4-BDE2-274C-BAE1-219934E194FD}" presName="childComposite" presStyleCnt="0">
        <dgm:presLayoutVars>
          <dgm:chMax val="0"/>
          <dgm:chPref val="0"/>
        </dgm:presLayoutVars>
      </dgm:prSet>
      <dgm:spPr/>
    </dgm:pt>
    <dgm:pt modelId="{C1C8C954-21F1-114C-9A99-6D2080F73950}" type="pres">
      <dgm:prSet presAssocID="{8CF561C4-BDE2-274C-BAE1-219934E194FD}" presName="ChildAccent" presStyleLbl="solidFgAcc1" presStyleIdx="10" presStyleCnt="15"/>
      <dgm:spPr/>
    </dgm:pt>
    <dgm:pt modelId="{A23ECE52-48A1-CF47-80DE-34789B4633BE}" type="pres">
      <dgm:prSet presAssocID="{8CF561C4-BDE2-274C-BAE1-219934E194FD}" presName="Child" presStyleLbl="revTx" presStyleIdx="13" presStyleCnt="18">
        <dgm:presLayoutVars>
          <dgm:chMax val="0"/>
          <dgm:chPref val="0"/>
          <dgm:bulletEnabled val="1"/>
        </dgm:presLayoutVars>
      </dgm:prSet>
      <dgm:spPr/>
    </dgm:pt>
    <dgm:pt modelId="{1D33D1AA-F546-A641-9FE1-2E1918363929}" type="pres">
      <dgm:prSet presAssocID="{7A170ED0-4516-EC41-98ED-C38D89E41012}" presName="childComposite" presStyleCnt="0">
        <dgm:presLayoutVars>
          <dgm:chMax val="0"/>
          <dgm:chPref val="0"/>
        </dgm:presLayoutVars>
      </dgm:prSet>
      <dgm:spPr/>
    </dgm:pt>
    <dgm:pt modelId="{880CEB08-3327-1B48-9255-1CCBF0E69DB1}" type="pres">
      <dgm:prSet presAssocID="{7A170ED0-4516-EC41-98ED-C38D89E41012}" presName="ChildAccent" presStyleLbl="solidFgAcc1" presStyleIdx="11" presStyleCnt="15"/>
      <dgm:spPr/>
    </dgm:pt>
    <dgm:pt modelId="{F521CD0A-2C8D-5D4F-B9D1-8C09D3B01265}" type="pres">
      <dgm:prSet presAssocID="{7A170ED0-4516-EC41-98ED-C38D89E41012}" presName="Child" presStyleLbl="revTx" presStyleIdx="14" presStyleCnt="18">
        <dgm:presLayoutVars>
          <dgm:chMax val="0"/>
          <dgm:chPref val="0"/>
          <dgm:bulletEnabled val="1"/>
        </dgm:presLayoutVars>
      </dgm:prSet>
      <dgm:spPr/>
    </dgm:pt>
    <dgm:pt modelId="{5660CB6E-833F-ED4A-94B2-366EF089C27D}" type="pres">
      <dgm:prSet presAssocID="{EECA98E2-0AF1-114B-87A0-8EBEE33CDD53}" presName="childComposite" presStyleCnt="0">
        <dgm:presLayoutVars>
          <dgm:chMax val="0"/>
          <dgm:chPref val="0"/>
        </dgm:presLayoutVars>
      </dgm:prSet>
      <dgm:spPr/>
    </dgm:pt>
    <dgm:pt modelId="{A4ED7A85-A6AB-E048-89B4-3BBCFA46D00C}" type="pres">
      <dgm:prSet presAssocID="{EECA98E2-0AF1-114B-87A0-8EBEE33CDD53}" presName="ChildAccent" presStyleLbl="solidFgAcc1" presStyleIdx="12" presStyleCnt="15"/>
      <dgm:spPr/>
    </dgm:pt>
    <dgm:pt modelId="{D94E511D-D70E-8D48-B20C-A10CCFE492E8}" type="pres">
      <dgm:prSet presAssocID="{EECA98E2-0AF1-114B-87A0-8EBEE33CDD53}" presName="Child" presStyleLbl="revTx" presStyleIdx="15" presStyleCnt="18">
        <dgm:presLayoutVars>
          <dgm:chMax val="0"/>
          <dgm:chPref val="0"/>
          <dgm:bulletEnabled val="1"/>
        </dgm:presLayoutVars>
      </dgm:prSet>
      <dgm:spPr/>
    </dgm:pt>
    <dgm:pt modelId="{B47F997A-D102-584D-BB0E-F025D40A46B4}" type="pres">
      <dgm:prSet presAssocID="{0D120A51-1437-4B4C-BB53-497C60D6D962}" presName="childComposite" presStyleCnt="0">
        <dgm:presLayoutVars>
          <dgm:chMax val="0"/>
          <dgm:chPref val="0"/>
        </dgm:presLayoutVars>
      </dgm:prSet>
      <dgm:spPr/>
    </dgm:pt>
    <dgm:pt modelId="{1FC8A430-75DC-E347-B820-DC81A1213ABB}" type="pres">
      <dgm:prSet presAssocID="{0D120A51-1437-4B4C-BB53-497C60D6D962}" presName="ChildAccent" presStyleLbl="solidFgAcc1" presStyleIdx="13" presStyleCnt="15"/>
      <dgm:spPr/>
    </dgm:pt>
    <dgm:pt modelId="{5BF3539A-C9BA-F148-B46A-FC2D0ACF9F0D}" type="pres">
      <dgm:prSet presAssocID="{0D120A51-1437-4B4C-BB53-497C60D6D962}" presName="Child" presStyleLbl="revTx" presStyleIdx="16" presStyleCnt="18">
        <dgm:presLayoutVars>
          <dgm:chMax val="0"/>
          <dgm:chPref val="0"/>
          <dgm:bulletEnabled val="1"/>
        </dgm:presLayoutVars>
      </dgm:prSet>
      <dgm:spPr/>
    </dgm:pt>
    <dgm:pt modelId="{47CF613F-BC23-6A46-ACF8-7E56BA99C631}" type="pres">
      <dgm:prSet presAssocID="{8E2733BA-4604-5741-A677-AB6106C5DEF6}" presName="childComposite" presStyleCnt="0">
        <dgm:presLayoutVars>
          <dgm:chMax val="0"/>
          <dgm:chPref val="0"/>
        </dgm:presLayoutVars>
      </dgm:prSet>
      <dgm:spPr/>
    </dgm:pt>
    <dgm:pt modelId="{B0D972C7-1A49-214C-8F2F-0810C9D3AF91}" type="pres">
      <dgm:prSet presAssocID="{8E2733BA-4604-5741-A677-AB6106C5DEF6}" presName="ChildAccent" presStyleLbl="solidFgAcc1" presStyleIdx="14" presStyleCnt="15"/>
      <dgm:spPr/>
    </dgm:pt>
    <dgm:pt modelId="{9AF9006B-99F9-D845-868F-410B9F5D00D8}" type="pres">
      <dgm:prSet presAssocID="{8E2733BA-4604-5741-A677-AB6106C5DEF6}" presName="Child" presStyleLbl="revTx" presStyleIdx="17" presStyleCnt="18">
        <dgm:presLayoutVars>
          <dgm:chMax val="0"/>
          <dgm:chPref val="0"/>
          <dgm:bulletEnabled val="1"/>
        </dgm:presLayoutVars>
      </dgm:prSet>
      <dgm:spPr/>
    </dgm:pt>
  </dgm:ptLst>
  <dgm:cxnLst>
    <dgm:cxn modelId="{7A30FD15-4DCE-214D-9F24-65AB05658F7A}" srcId="{7E45093B-4307-E846-9D3E-E128D958291F}" destId="{289B30E4-FFD1-1746-AB4A-3F1DDAB7E163}" srcOrd="0" destOrd="0" parTransId="{9F344D93-87A8-524A-9D67-246F0201BBD5}" sibTransId="{D4A671D2-9DBA-DB4A-9485-4472ACCEE876}"/>
    <dgm:cxn modelId="{DF2B5E26-75EF-8C4B-B910-252D0B4D8E55}" srcId="{7E45093B-4307-E846-9D3E-E128D958291F}" destId="{623A39A0-0B5B-614A-9CA4-DB73C2E53BF6}" srcOrd="2" destOrd="0" parTransId="{128D4C86-7931-EA47-BE6C-EF2F979FF8F9}" sibTransId="{7A6A1466-DC05-9B4A-BB5E-0B97BA7DBAD2}"/>
    <dgm:cxn modelId="{F6803E27-B929-3443-B4FB-3DD7D458F31B}" srcId="{20F85A92-7901-3E40-8D99-85C060C10393}" destId="{0D120A51-1437-4B4C-BB53-497C60D6D962}" srcOrd="3" destOrd="0" parTransId="{F9F05B48-A550-DE41-AA8D-17AC909DB13D}" sibTransId="{84C43E2F-27B0-2E40-900E-90995C691B71}"/>
    <dgm:cxn modelId="{1148052B-4BAF-2C49-9DA3-694085FB9DB6}" type="presOf" srcId="{BD40796F-E24E-0445-99E1-4DB6B1D4A790}" destId="{468E8FD6-8C05-3441-AB32-24B8CBF85093}" srcOrd="0" destOrd="0" presId="urn:microsoft.com/office/officeart/2008/layout/SquareAccentList"/>
    <dgm:cxn modelId="{A5B2412D-BEA5-2343-875B-6162D56111DE}" type="presOf" srcId="{7E45093B-4307-E846-9D3E-E128D958291F}" destId="{04B31BC7-9216-104A-891C-B01614699D21}" srcOrd="0" destOrd="0" presId="urn:microsoft.com/office/officeart/2008/layout/SquareAccentList"/>
    <dgm:cxn modelId="{43AE632D-C376-1546-B3E7-91F4068337E1}" type="presOf" srcId="{289B30E4-FFD1-1746-AB4A-3F1DDAB7E163}" destId="{F151D496-C361-2642-9505-26D41986F7E6}" srcOrd="0" destOrd="0" presId="urn:microsoft.com/office/officeart/2008/layout/SquareAccentList"/>
    <dgm:cxn modelId="{73C6F72D-9860-2B4F-81A0-C7D83043BC18}" type="presOf" srcId="{8C88E008-5437-A343-A5F2-903DB89D7DBC}" destId="{5AF0EF16-0D80-7B4E-9E5C-8742CAD67AA9}" srcOrd="0" destOrd="0" presId="urn:microsoft.com/office/officeart/2008/layout/SquareAccentList"/>
    <dgm:cxn modelId="{EAD3F42F-3B9F-0F4A-9B9C-20C8F7B10267}" type="presOf" srcId="{20F85A92-7901-3E40-8D99-85C060C10393}" destId="{946102F3-D30C-4A4B-8A9E-755A617C9AC4}" srcOrd="0" destOrd="0" presId="urn:microsoft.com/office/officeart/2008/layout/SquareAccentList"/>
    <dgm:cxn modelId="{CE97B432-D614-3F4C-8BC5-65D838DC76A4}" type="presOf" srcId="{7A170ED0-4516-EC41-98ED-C38D89E41012}" destId="{F521CD0A-2C8D-5D4F-B9D1-8C09D3B01265}" srcOrd="0" destOrd="0" presId="urn:microsoft.com/office/officeart/2008/layout/SquareAccentList"/>
    <dgm:cxn modelId="{A259A437-46FA-B543-8C48-066D4E9D37EA}" srcId="{BD40796F-E24E-0445-99E1-4DB6B1D4A790}" destId="{8C88E008-5437-A343-A5F2-903DB89D7DBC}" srcOrd="2" destOrd="0" parTransId="{5D674D97-A834-B14C-A966-29B44FBD5FCB}" sibTransId="{1ECE1804-64DA-0246-A088-AD159042B915}"/>
    <dgm:cxn modelId="{B0853740-8A57-8140-9547-48720A23D240}" type="presOf" srcId="{8E2733BA-4604-5741-A677-AB6106C5DEF6}" destId="{9AF9006B-99F9-D845-868F-410B9F5D00D8}" srcOrd="0" destOrd="0" presId="urn:microsoft.com/office/officeart/2008/layout/SquareAccentList"/>
    <dgm:cxn modelId="{6D576C40-4440-4246-A440-A635446093FB}" srcId="{BD40796F-E24E-0445-99E1-4DB6B1D4A790}" destId="{35987C01-8464-3244-A79A-E2CDA9B02C52}" srcOrd="0" destOrd="0" parTransId="{395FDC6D-FF5A-694B-B2A4-C8946AD45762}" sibTransId="{EA9A06EB-DBB9-6541-90DB-E361656DA9C9}"/>
    <dgm:cxn modelId="{63C32648-CF0B-894E-BE2B-1D440C91ACA0}" srcId="{4BC88F12-995A-FF46-8AD0-BFA6C8C8CB86}" destId="{20F85A92-7901-3E40-8D99-85C060C10393}" srcOrd="2" destOrd="0" parTransId="{B75CA9F4-89CA-9446-B06D-53BC391DB738}" sibTransId="{0C316E70-E71E-1849-8C99-3980834940AC}"/>
    <dgm:cxn modelId="{CF463948-C7C6-3F4D-BAED-5527DA8AB378}" type="presOf" srcId="{855CCAF0-FB1D-D046-83C9-34EEDE42408F}" destId="{9FF837EB-811A-2947-BE72-1AD6AA4B0D3B}" srcOrd="0" destOrd="0" presId="urn:microsoft.com/office/officeart/2008/layout/SquareAccentList"/>
    <dgm:cxn modelId="{2388174B-76F3-7F44-9B80-E9116AD1F3AD}" type="presOf" srcId="{623A39A0-0B5B-614A-9CA4-DB73C2E53BF6}" destId="{0E25BB2D-77A4-0040-8BA8-0CBCCB319535}" srcOrd="0" destOrd="0" presId="urn:microsoft.com/office/officeart/2008/layout/SquareAccentList"/>
    <dgm:cxn modelId="{7EC3E44C-E5FC-3948-878E-95FB8B33BA06}" srcId="{20F85A92-7901-3E40-8D99-85C060C10393}" destId="{8E2733BA-4604-5741-A677-AB6106C5DEF6}" srcOrd="4" destOrd="0" parTransId="{DF0BD0D0-8665-0B47-A311-1C52CB8BE3DF}" sibTransId="{4D971B05-9EB8-1242-BC27-668A81A74805}"/>
    <dgm:cxn modelId="{281FDE56-9181-DD45-944C-BE32ACCF80B1}" type="presOf" srcId="{C49AA064-184F-1240-B2B0-1C51173DED2E}" destId="{88EB1F23-5745-CE4E-9492-FBB7B7D10585}" srcOrd="0" destOrd="0" presId="urn:microsoft.com/office/officeart/2008/layout/SquareAccentList"/>
    <dgm:cxn modelId="{EC602157-4806-E149-846E-E0072B9B24FA}" srcId="{7E45093B-4307-E846-9D3E-E128D958291F}" destId="{855CCAF0-FB1D-D046-83C9-34EEDE42408F}" srcOrd="3" destOrd="0" parTransId="{139E3DBC-3B97-7746-8CBA-1CAB7A7E4445}" sibTransId="{CB89CDB4-7A04-AB4E-B96F-2C622B714711}"/>
    <dgm:cxn modelId="{6912B569-9D56-1B43-93FB-38D56C307D8B}" srcId="{4BC88F12-995A-FF46-8AD0-BFA6C8C8CB86}" destId="{7E45093B-4307-E846-9D3E-E128D958291F}" srcOrd="1" destOrd="0" parTransId="{49E20CAC-8F8C-FD40-A5D4-AC2C94908E7D}" sibTransId="{9EEAEAC2-52A5-3B49-A9FB-FA0E8714D096}"/>
    <dgm:cxn modelId="{AA48D972-A4D9-8E40-9E9A-BEF49BCE204B}" type="presOf" srcId="{04A40EB9-DFF6-AF40-82DF-AFC2444FEA87}" destId="{E13B40FE-F68B-2C4D-9650-2BA52822CFC5}" srcOrd="0" destOrd="0" presId="urn:microsoft.com/office/officeart/2008/layout/SquareAccentList"/>
    <dgm:cxn modelId="{BFC4D57A-8442-384F-A7F4-7F5BFEBB3CA2}" type="presOf" srcId="{CE1111A3-92F1-4642-9C18-53D4C7651E77}" destId="{ACB3A6DE-8492-D24F-AD7A-975804F30293}" srcOrd="0" destOrd="0" presId="urn:microsoft.com/office/officeart/2008/layout/SquareAccentList"/>
    <dgm:cxn modelId="{A0141580-8626-5A41-9846-C30D0FA38252}" srcId="{BD40796F-E24E-0445-99E1-4DB6B1D4A790}" destId="{37CCEFDA-FB4B-FD48-B6D5-F4B8B7FFC877}" srcOrd="3" destOrd="0" parTransId="{D617B002-FFB3-7A4A-9D41-AE2E8A68D957}" sibTransId="{713E2045-F0FC-4A4E-B93A-48D93F6019AF}"/>
    <dgm:cxn modelId="{4EEBF68D-A4F8-7047-8BB7-9A38028DD51D}" srcId="{BD40796F-E24E-0445-99E1-4DB6B1D4A790}" destId="{CE1111A3-92F1-4642-9C18-53D4C7651E77}" srcOrd="1" destOrd="0" parTransId="{8E126B0C-195E-724F-95B2-821980856C40}" sibTransId="{77A32846-14B8-C747-A1B3-583C989DB50B}"/>
    <dgm:cxn modelId="{2AB45897-4512-B44A-86AC-DC71E97C18D2}" type="presOf" srcId="{EECA98E2-0AF1-114B-87A0-8EBEE33CDD53}" destId="{D94E511D-D70E-8D48-B20C-A10CCFE492E8}" srcOrd="0" destOrd="0" presId="urn:microsoft.com/office/officeart/2008/layout/SquareAccentList"/>
    <dgm:cxn modelId="{F9A28FAB-B1F3-A54D-A560-0697315BDFA5}" type="presOf" srcId="{0D120A51-1437-4B4C-BB53-497C60D6D962}" destId="{5BF3539A-C9BA-F148-B46A-FC2D0ACF9F0D}" srcOrd="0" destOrd="0" presId="urn:microsoft.com/office/officeart/2008/layout/SquareAccentList"/>
    <dgm:cxn modelId="{FBC39AAB-032D-DD4E-9BE3-C9E8061D77FA}" srcId="{7E45093B-4307-E846-9D3E-E128D958291F}" destId="{CC788CE5-36FC-2946-9080-584B380F8A3F}" srcOrd="4" destOrd="0" parTransId="{82BEEFDF-7A18-234B-8F8B-7D80E1B3A75E}" sibTransId="{44AE603C-281F-054D-9A9F-6AFC468F59A2}"/>
    <dgm:cxn modelId="{B12C9CB5-B727-524E-A01E-274C3546F78B}" srcId="{20F85A92-7901-3E40-8D99-85C060C10393}" destId="{EECA98E2-0AF1-114B-87A0-8EBEE33CDD53}" srcOrd="2" destOrd="0" parTransId="{1C6E939F-9187-2541-A6A0-1F8C0A45B061}" sibTransId="{D58E5137-F52E-B845-9930-9090A51AAAC6}"/>
    <dgm:cxn modelId="{3804F2BB-FC7E-1148-A94B-D19957B00BF0}" srcId="{20F85A92-7901-3E40-8D99-85C060C10393}" destId="{8CF561C4-BDE2-274C-BAE1-219934E194FD}" srcOrd="0" destOrd="0" parTransId="{C2016B9B-BF85-A948-92CB-AFCEB928850A}" sibTransId="{6668BA50-B282-344E-80FC-066280A2F86D}"/>
    <dgm:cxn modelId="{F01945BF-60A8-814D-9D6E-F5ADCF257F6E}" srcId="{4BC88F12-995A-FF46-8AD0-BFA6C8C8CB86}" destId="{BD40796F-E24E-0445-99E1-4DB6B1D4A790}" srcOrd="0" destOrd="0" parTransId="{D11BA9B8-A0C3-604D-BCD3-E97AE5260063}" sibTransId="{E618E3D4-3BF4-714C-A7C3-F03E80B7D0A7}"/>
    <dgm:cxn modelId="{DCADA1BF-CF57-E248-A229-EB874D4F8814}" srcId="{7E45093B-4307-E846-9D3E-E128D958291F}" destId="{04A40EB9-DFF6-AF40-82DF-AFC2444FEA87}" srcOrd="1" destOrd="0" parTransId="{F8235648-0FAF-764C-A489-5D7D7EE0CE30}" sibTransId="{A955EA86-7421-CF43-BD72-BA27698767F5}"/>
    <dgm:cxn modelId="{4328A2C1-C9A4-0A4F-9A8C-537893D3B2B7}" type="presOf" srcId="{37CCEFDA-FB4B-FD48-B6D5-F4B8B7FFC877}" destId="{C0CEFB3C-31E2-4E49-962C-A7624AD8D40F}" srcOrd="0" destOrd="0" presId="urn:microsoft.com/office/officeart/2008/layout/SquareAccentList"/>
    <dgm:cxn modelId="{FDFCAACC-DC27-8F48-A77F-B0E196548D6F}" srcId="{BD40796F-E24E-0445-99E1-4DB6B1D4A790}" destId="{C49AA064-184F-1240-B2B0-1C51173DED2E}" srcOrd="4" destOrd="0" parTransId="{0EAA1257-932B-C848-9B0A-170752ECE933}" sibTransId="{59BC680D-578B-5443-88FE-558A78218290}"/>
    <dgm:cxn modelId="{BD9403CD-5858-184F-AD45-91152CE317D5}" srcId="{20F85A92-7901-3E40-8D99-85C060C10393}" destId="{7A170ED0-4516-EC41-98ED-C38D89E41012}" srcOrd="1" destOrd="0" parTransId="{DC6F049E-F802-C14F-BD01-6212C2FFDCC0}" sibTransId="{1293AB1B-2ABB-E646-A8C3-1C0CB08DB307}"/>
    <dgm:cxn modelId="{B27A68CD-BD38-B84C-A639-6A2C9DA993E0}" type="presOf" srcId="{CC788CE5-36FC-2946-9080-584B380F8A3F}" destId="{427889A1-DE7A-7948-9627-2D5AA5E86E14}" srcOrd="0" destOrd="0" presId="urn:microsoft.com/office/officeart/2008/layout/SquareAccentList"/>
    <dgm:cxn modelId="{ED1A1AD6-7F2E-3D45-AAC0-40D7751269DB}" type="presOf" srcId="{8CF561C4-BDE2-274C-BAE1-219934E194FD}" destId="{A23ECE52-48A1-CF47-80DE-34789B4633BE}" srcOrd="0" destOrd="0" presId="urn:microsoft.com/office/officeart/2008/layout/SquareAccentList"/>
    <dgm:cxn modelId="{B23875E8-0280-124F-9D05-3F5E8DEFE250}" type="presOf" srcId="{4BC88F12-995A-FF46-8AD0-BFA6C8C8CB86}" destId="{79D03256-FDE5-E64E-AC66-1E2DFE6DFC96}" srcOrd="0" destOrd="0" presId="urn:microsoft.com/office/officeart/2008/layout/SquareAccentList"/>
    <dgm:cxn modelId="{C207FFF4-5FE6-C44C-B5FE-753840C383B4}" type="presOf" srcId="{35987C01-8464-3244-A79A-E2CDA9B02C52}" destId="{63B97DA7-54FA-2740-B480-7E927D18C61E}" srcOrd="0" destOrd="0" presId="urn:microsoft.com/office/officeart/2008/layout/SquareAccentList"/>
    <dgm:cxn modelId="{40BD14C0-16AF-1E41-9078-3EF91AA1623E}" type="presParOf" srcId="{79D03256-FDE5-E64E-AC66-1E2DFE6DFC96}" destId="{591AC86E-0DE8-D94E-A133-BE03A6C6840E}" srcOrd="0" destOrd="0" presId="urn:microsoft.com/office/officeart/2008/layout/SquareAccentList"/>
    <dgm:cxn modelId="{10CEAF64-324B-4342-90D3-986EA51879F1}" type="presParOf" srcId="{591AC86E-0DE8-D94E-A133-BE03A6C6840E}" destId="{6EA42957-3CB9-0C4B-B505-D407F626153E}" srcOrd="0" destOrd="0" presId="urn:microsoft.com/office/officeart/2008/layout/SquareAccentList"/>
    <dgm:cxn modelId="{BB247DDD-1133-5245-882F-7111586FD6D8}" type="presParOf" srcId="{6EA42957-3CB9-0C4B-B505-D407F626153E}" destId="{9083C9D7-44AF-D445-83D7-CC04939CA3D9}" srcOrd="0" destOrd="0" presId="urn:microsoft.com/office/officeart/2008/layout/SquareAccentList"/>
    <dgm:cxn modelId="{842F67DC-A023-8A4D-ADF8-47F44856E351}" type="presParOf" srcId="{6EA42957-3CB9-0C4B-B505-D407F626153E}" destId="{669FB539-22C5-8746-B389-BBE5DD80D10E}" srcOrd="1" destOrd="0" presId="urn:microsoft.com/office/officeart/2008/layout/SquareAccentList"/>
    <dgm:cxn modelId="{1292CD8C-674D-A949-BE00-5815728FF87D}" type="presParOf" srcId="{6EA42957-3CB9-0C4B-B505-D407F626153E}" destId="{468E8FD6-8C05-3441-AB32-24B8CBF85093}" srcOrd="2" destOrd="0" presId="urn:microsoft.com/office/officeart/2008/layout/SquareAccentList"/>
    <dgm:cxn modelId="{4CECBC05-3B5B-6A4F-9F84-C9E8CDBD4DCE}" type="presParOf" srcId="{591AC86E-0DE8-D94E-A133-BE03A6C6840E}" destId="{B9DEA770-613C-FD47-9405-996E23EA2781}" srcOrd="1" destOrd="0" presId="urn:microsoft.com/office/officeart/2008/layout/SquareAccentList"/>
    <dgm:cxn modelId="{E664AB4D-ECD8-5A47-94C9-053596A4A137}" type="presParOf" srcId="{B9DEA770-613C-FD47-9405-996E23EA2781}" destId="{BB0F42D4-D887-FB4C-9C63-4708EF4C9B1A}" srcOrd="0" destOrd="0" presId="urn:microsoft.com/office/officeart/2008/layout/SquareAccentList"/>
    <dgm:cxn modelId="{C4F55BC4-8417-0E4C-BB91-F2C3B6252031}" type="presParOf" srcId="{BB0F42D4-D887-FB4C-9C63-4708EF4C9B1A}" destId="{FB15EE63-0AD2-914E-B1CE-4A3D0E982A7F}" srcOrd="0" destOrd="0" presId="urn:microsoft.com/office/officeart/2008/layout/SquareAccentList"/>
    <dgm:cxn modelId="{DD962F76-F8CF-5349-8120-66E0709BD5C9}" type="presParOf" srcId="{BB0F42D4-D887-FB4C-9C63-4708EF4C9B1A}" destId="{63B97DA7-54FA-2740-B480-7E927D18C61E}" srcOrd="1" destOrd="0" presId="urn:microsoft.com/office/officeart/2008/layout/SquareAccentList"/>
    <dgm:cxn modelId="{73947B19-DBBD-F44E-8F7C-DDD2665AC5A2}" type="presParOf" srcId="{B9DEA770-613C-FD47-9405-996E23EA2781}" destId="{C23C905D-E9E8-EA48-BFA7-98ED779D01D4}" srcOrd="1" destOrd="0" presId="urn:microsoft.com/office/officeart/2008/layout/SquareAccentList"/>
    <dgm:cxn modelId="{99E333FE-FD55-DB4A-B13B-6B573A8D5678}" type="presParOf" srcId="{C23C905D-E9E8-EA48-BFA7-98ED779D01D4}" destId="{E426CA1E-98E8-1A4B-94C0-A4D26E9B6C57}" srcOrd="0" destOrd="0" presId="urn:microsoft.com/office/officeart/2008/layout/SquareAccentList"/>
    <dgm:cxn modelId="{7D2CBDC0-C7C8-D547-9BE4-CEFAAD165368}" type="presParOf" srcId="{C23C905D-E9E8-EA48-BFA7-98ED779D01D4}" destId="{ACB3A6DE-8492-D24F-AD7A-975804F30293}" srcOrd="1" destOrd="0" presId="urn:microsoft.com/office/officeart/2008/layout/SquareAccentList"/>
    <dgm:cxn modelId="{4C2207C6-5579-9C47-B3BB-EE0D14C38473}" type="presParOf" srcId="{B9DEA770-613C-FD47-9405-996E23EA2781}" destId="{D9D0AF4F-4AA8-9247-811E-2B28F510B5E0}" srcOrd="2" destOrd="0" presId="urn:microsoft.com/office/officeart/2008/layout/SquareAccentList"/>
    <dgm:cxn modelId="{340EDADE-D551-5A4F-A3C2-A3D324430D4B}" type="presParOf" srcId="{D9D0AF4F-4AA8-9247-811E-2B28F510B5E0}" destId="{42485C2E-285D-3849-8782-A228CD23C021}" srcOrd="0" destOrd="0" presId="urn:microsoft.com/office/officeart/2008/layout/SquareAccentList"/>
    <dgm:cxn modelId="{928B3413-DCF0-4544-86A6-D9F2C936A35F}" type="presParOf" srcId="{D9D0AF4F-4AA8-9247-811E-2B28F510B5E0}" destId="{5AF0EF16-0D80-7B4E-9E5C-8742CAD67AA9}" srcOrd="1" destOrd="0" presId="urn:microsoft.com/office/officeart/2008/layout/SquareAccentList"/>
    <dgm:cxn modelId="{36776645-E3F4-4D4B-9190-2B85FE34774E}" type="presParOf" srcId="{B9DEA770-613C-FD47-9405-996E23EA2781}" destId="{2B5A1619-DC39-1640-97D1-F5DA5B19569E}" srcOrd="3" destOrd="0" presId="urn:microsoft.com/office/officeart/2008/layout/SquareAccentList"/>
    <dgm:cxn modelId="{30E0BC51-3B25-AE4F-8A6C-164F679B7A8C}" type="presParOf" srcId="{2B5A1619-DC39-1640-97D1-F5DA5B19569E}" destId="{97142068-4709-DE47-B129-6A2D19E9FA8E}" srcOrd="0" destOrd="0" presId="urn:microsoft.com/office/officeart/2008/layout/SquareAccentList"/>
    <dgm:cxn modelId="{41953B9C-BE1E-DE42-AA1B-E234E0DD43B7}" type="presParOf" srcId="{2B5A1619-DC39-1640-97D1-F5DA5B19569E}" destId="{C0CEFB3C-31E2-4E49-962C-A7624AD8D40F}" srcOrd="1" destOrd="0" presId="urn:microsoft.com/office/officeart/2008/layout/SquareAccentList"/>
    <dgm:cxn modelId="{B6670F84-BD95-ED4B-A0F5-1D5F46E3FEF7}" type="presParOf" srcId="{B9DEA770-613C-FD47-9405-996E23EA2781}" destId="{ECD8FB3F-E5B5-2E49-B691-85D240B8F089}" srcOrd="4" destOrd="0" presId="urn:microsoft.com/office/officeart/2008/layout/SquareAccentList"/>
    <dgm:cxn modelId="{4EA0DDC9-FD3D-4B4B-B4D2-CC22B36C7531}" type="presParOf" srcId="{ECD8FB3F-E5B5-2E49-B691-85D240B8F089}" destId="{EA95BD85-88BA-8D47-8779-C9647B61DEC6}" srcOrd="0" destOrd="0" presId="urn:microsoft.com/office/officeart/2008/layout/SquareAccentList"/>
    <dgm:cxn modelId="{1C68FBE3-EF32-6B42-8234-F697F99F5CAE}" type="presParOf" srcId="{ECD8FB3F-E5B5-2E49-B691-85D240B8F089}" destId="{88EB1F23-5745-CE4E-9492-FBB7B7D10585}" srcOrd="1" destOrd="0" presId="urn:microsoft.com/office/officeart/2008/layout/SquareAccentList"/>
    <dgm:cxn modelId="{7667EF3B-E209-A14E-94F0-A383EA739966}" type="presParOf" srcId="{79D03256-FDE5-E64E-AC66-1E2DFE6DFC96}" destId="{57BC98EA-9291-3543-A589-2276D05E8060}" srcOrd="1" destOrd="0" presId="urn:microsoft.com/office/officeart/2008/layout/SquareAccentList"/>
    <dgm:cxn modelId="{0F80B00D-4F2F-2147-A8DE-3D3227B4FCAC}" type="presParOf" srcId="{57BC98EA-9291-3543-A589-2276D05E8060}" destId="{35F653EA-9184-7848-B995-D28FB1FBF306}" srcOrd="0" destOrd="0" presId="urn:microsoft.com/office/officeart/2008/layout/SquareAccentList"/>
    <dgm:cxn modelId="{D9ED771F-7A37-524D-8321-0CC7A3608E35}" type="presParOf" srcId="{35F653EA-9184-7848-B995-D28FB1FBF306}" destId="{82A75079-5C67-5744-8B72-2D4FBF7EA13B}" srcOrd="0" destOrd="0" presId="urn:microsoft.com/office/officeart/2008/layout/SquareAccentList"/>
    <dgm:cxn modelId="{CB1213F2-28DB-1D46-9840-A0903705E5D3}" type="presParOf" srcId="{35F653EA-9184-7848-B995-D28FB1FBF306}" destId="{CC931825-BE89-5E40-9732-EA9034B9DF47}" srcOrd="1" destOrd="0" presId="urn:microsoft.com/office/officeart/2008/layout/SquareAccentList"/>
    <dgm:cxn modelId="{D8C38318-0D2D-1440-9C63-0DF40B2E39D8}" type="presParOf" srcId="{35F653EA-9184-7848-B995-D28FB1FBF306}" destId="{04B31BC7-9216-104A-891C-B01614699D21}" srcOrd="2" destOrd="0" presId="urn:microsoft.com/office/officeart/2008/layout/SquareAccentList"/>
    <dgm:cxn modelId="{A6610078-F192-7743-BAD9-952F7240B10B}" type="presParOf" srcId="{57BC98EA-9291-3543-A589-2276D05E8060}" destId="{F8ECCC97-F6B5-C349-A348-E97F2730CB93}" srcOrd="1" destOrd="0" presId="urn:microsoft.com/office/officeart/2008/layout/SquareAccentList"/>
    <dgm:cxn modelId="{C0D574F9-A8C3-BF4E-B4E8-2D77C9483A07}" type="presParOf" srcId="{F8ECCC97-F6B5-C349-A348-E97F2730CB93}" destId="{DF63789A-4ABA-4A43-9B6C-003F3F62623B}" srcOrd="0" destOrd="0" presId="urn:microsoft.com/office/officeart/2008/layout/SquareAccentList"/>
    <dgm:cxn modelId="{27C5E239-7356-3F4B-B8A2-909B8807100C}" type="presParOf" srcId="{DF63789A-4ABA-4A43-9B6C-003F3F62623B}" destId="{C01F248A-4239-EA47-AA36-78F5CD430604}" srcOrd="0" destOrd="0" presId="urn:microsoft.com/office/officeart/2008/layout/SquareAccentList"/>
    <dgm:cxn modelId="{1BEF5EFC-C794-CB40-AD54-9CE77B06F910}" type="presParOf" srcId="{DF63789A-4ABA-4A43-9B6C-003F3F62623B}" destId="{F151D496-C361-2642-9505-26D41986F7E6}" srcOrd="1" destOrd="0" presId="urn:microsoft.com/office/officeart/2008/layout/SquareAccentList"/>
    <dgm:cxn modelId="{A0942CC6-2AB8-5E45-95CC-7E012FEDD1A8}" type="presParOf" srcId="{F8ECCC97-F6B5-C349-A348-E97F2730CB93}" destId="{5527E0FB-32D2-7147-8D08-B3C3DC2AFC92}" srcOrd="1" destOrd="0" presId="urn:microsoft.com/office/officeart/2008/layout/SquareAccentList"/>
    <dgm:cxn modelId="{7A50268F-503C-AC4A-B772-40739CAD30CB}" type="presParOf" srcId="{5527E0FB-32D2-7147-8D08-B3C3DC2AFC92}" destId="{C0CBFB60-114B-AA49-953A-4A22710272B9}" srcOrd="0" destOrd="0" presId="urn:microsoft.com/office/officeart/2008/layout/SquareAccentList"/>
    <dgm:cxn modelId="{FEAA22D6-6F7D-E44C-ADCB-46E54FB60826}" type="presParOf" srcId="{5527E0FB-32D2-7147-8D08-B3C3DC2AFC92}" destId="{E13B40FE-F68B-2C4D-9650-2BA52822CFC5}" srcOrd="1" destOrd="0" presId="urn:microsoft.com/office/officeart/2008/layout/SquareAccentList"/>
    <dgm:cxn modelId="{019BDB85-9E63-884A-BD52-8CE84B2A80E9}" type="presParOf" srcId="{F8ECCC97-F6B5-C349-A348-E97F2730CB93}" destId="{82D2F4E9-6FBC-914F-BB45-949A3C149437}" srcOrd="2" destOrd="0" presId="urn:microsoft.com/office/officeart/2008/layout/SquareAccentList"/>
    <dgm:cxn modelId="{D6058449-1B96-564B-A9C1-234E2D9ED924}" type="presParOf" srcId="{82D2F4E9-6FBC-914F-BB45-949A3C149437}" destId="{4412B364-7FCB-1841-9CD5-7FAEF45E874F}" srcOrd="0" destOrd="0" presId="urn:microsoft.com/office/officeart/2008/layout/SquareAccentList"/>
    <dgm:cxn modelId="{A488AA95-996A-6F40-9EDD-AF6F3E959D5A}" type="presParOf" srcId="{82D2F4E9-6FBC-914F-BB45-949A3C149437}" destId="{0E25BB2D-77A4-0040-8BA8-0CBCCB319535}" srcOrd="1" destOrd="0" presId="urn:microsoft.com/office/officeart/2008/layout/SquareAccentList"/>
    <dgm:cxn modelId="{A9099C3A-A3EF-D348-985F-D5788EF794BE}" type="presParOf" srcId="{F8ECCC97-F6B5-C349-A348-E97F2730CB93}" destId="{94B53F08-181A-C34D-8FBE-C3AFE8AB3B6E}" srcOrd="3" destOrd="0" presId="urn:microsoft.com/office/officeart/2008/layout/SquareAccentList"/>
    <dgm:cxn modelId="{2703ECD4-9F0F-7441-B1E1-CB84ABFF6033}" type="presParOf" srcId="{94B53F08-181A-C34D-8FBE-C3AFE8AB3B6E}" destId="{5EE49BCE-1012-A943-878C-B798F334C1FC}" srcOrd="0" destOrd="0" presId="urn:microsoft.com/office/officeart/2008/layout/SquareAccentList"/>
    <dgm:cxn modelId="{CE8BBCEF-B97C-1E47-ABF6-74D1F0061904}" type="presParOf" srcId="{94B53F08-181A-C34D-8FBE-C3AFE8AB3B6E}" destId="{9FF837EB-811A-2947-BE72-1AD6AA4B0D3B}" srcOrd="1" destOrd="0" presId="urn:microsoft.com/office/officeart/2008/layout/SquareAccentList"/>
    <dgm:cxn modelId="{686D54E8-03E2-1A41-BAC8-1D8AB8F9D28E}" type="presParOf" srcId="{F8ECCC97-F6B5-C349-A348-E97F2730CB93}" destId="{73841CD8-A469-514A-AEBF-0A300CFAECBA}" srcOrd="4" destOrd="0" presId="urn:microsoft.com/office/officeart/2008/layout/SquareAccentList"/>
    <dgm:cxn modelId="{80AB75F4-070B-D04D-BD42-9751DAD41E96}" type="presParOf" srcId="{73841CD8-A469-514A-AEBF-0A300CFAECBA}" destId="{57CCF1F3-9631-7B4C-84D6-828091A2BBCA}" srcOrd="0" destOrd="0" presId="urn:microsoft.com/office/officeart/2008/layout/SquareAccentList"/>
    <dgm:cxn modelId="{CF06BDD2-B015-0049-A54B-1A299876F994}" type="presParOf" srcId="{73841CD8-A469-514A-AEBF-0A300CFAECBA}" destId="{427889A1-DE7A-7948-9627-2D5AA5E86E14}" srcOrd="1" destOrd="0" presId="urn:microsoft.com/office/officeart/2008/layout/SquareAccentList"/>
    <dgm:cxn modelId="{C74E42A1-A066-2D4A-B0AB-A8EF7A1457D1}" type="presParOf" srcId="{79D03256-FDE5-E64E-AC66-1E2DFE6DFC96}" destId="{FB8B3CE1-7BF4-2C4D-BD19-A1D9535DC6F1}" srcOrd="2" destOrd="0" presId="urn:microsoft.com/office/officeart/2008/layout/SquareAccentList"/>
    <dgm:cxn modelId="{8556375E-6BD8-F246-AFF3-6DC10BD30558}" type="presParOf" srcId="{FB8B3CE1-7BF4-2C4D-BD19-A1D9535DC6F1}" destId="{F8287F8D-ED3F-4743-BAD1-811C57C49567}" srcOrd="0" destOrd="0" presId="urn:microsoft.com/office/officeart/2008/layout/SquareAccentList"/>
    <dgm:cxn modelId="{772627BD-2FFF-9F4A-B2B7-A881A189A0E2}" type="presParOf" srcId="{F8287F8D-ED3F-4743-BAD1-811C57C49567}" destId="{B5AA871B-B5C9-394E-8C2B-27A90A9419C2}" srcOrd="0" destOrd="0" presId="urn:microsoft.com/office/officeart/2008/layout/SquareAccentList"/>
    <dgm:cxn modelId="{6BBDD4C7-15DA-C24F-9AE6-11D2C611B5F9}" type="presParOf" srcId="{F8287F8D-ED3F-4743-BAD1-811C57C49567}" destId="{C2774669-FD7B-AC48-A274-8053C429998F}" srcOrd="1" destOrd="0" presId="urn:microsoft.com/office/officeart/2008/layout/SquareAccentList"/>
    <dgm:cxn modelId="{1C9156E8-C0C7-0A40-9A51-B3ED19EC2797}" type="presParOf" srcId="{F8287F8D-ED3F-4743-BAD1-811C57C49567}" destId="{946102F3-D30C-4A4B-8A9E-755A617C9AC4}" srcOrd="2" destOrd="0" presId="urn:microsoft.com/office/officeart/2008/layout/SquareAccentList"/>
    <dgm:cxn modelId="{64C8E270-F7D9-5B4A-8017-3BAA18CCD623}" type="presParOf" srcId="{FB8B3CE1-7BF4-2C4D-BD19-A1D9535DC6F1}" destId="{CB33DA07-9EE6-7D41-9E1B-F775D3248F28}" srcOrd="1" destOrd="0" presId="urn:microsoft.com/office/officeart/2008/layout/SquareAccentList"/>
    <dgm:cxn modelId="{44A1DF49-1187-E043-B07A-1334A59F8DBE}" type="presParOf" srcId="{CB33DA07-9EE6-7D41-9E1B-F775D3248F28}" destId="{33D35581-6EF3-1C47-997D-5538237F3F8E}" srcOrd="0" destOrd="0" presId="urn:microsoft.com/office/officeart/2008/layout/SquareAccentList"/>
    <dgm:cxn modelId="{FF203BB1-36D8-DA42-8DA0-963D58B8FC5E}" type="presParOf" srcId="{33D35581-6EF3-1C47-997D-5538237F3F8E}" destId="{C1C8C954-21F1-114C-9A99-6D2080F73950}" srcOrd="0" destOrd="0" presId="urn:microsoft.com/office/officeart/2008/layout/SquareAccentList"/>
    <dgm:cxn modelId="{DFE556F8-D93F-C845-B559-862A8EB03C31}" type="presParOf" srcId="{33D35581-6EF3-1C47-997D-5538237F3F8E}" destId="{A23ECE52-48A1-CF47-80DE-34789B4633BE}" srcOrd="1" destOrd="0" presId="urn:microsoft.com/office/officeart/2008/layout/SquareAccentList"/>
    <dgm:cxn modelId="{527C728B-628C-EC4D-8F33-5C59B2B75BE2}" type="presParOf" srcId="{CB33DA07-9EE6-7D41-9E1B-F775D3248F28}" destId="{1D33D1AA-F546-A641-9FE1-2E1918363929}" srcOrd="1" destOrd="0" presId="urn:microsoft.com/office/officeart/2008/layout/SquareAccentList"/>
    <dgm:cxn modelId="{B43714DC-5EAB-414E-A73D-E50DE2320127}" type="presParOf" srcId="{1D33D1AA-F546-A641-9FE1-2E1918363929}" destId="{880CEB08-3327-1B48-9255-1CCBF0E69DB1}" srcOrd="0" destOrd="0" presId="urn:microsoft.com/office/officeart/2008/layout/SquareAccentList"/>
    <dgm:cxn modelId="{7CBC0E68-2A53-424B-B127-96AEDB120C1F}" type="presParOf" srcId="{1D33D1AA-F546-A641-9FE1-2E1918363929}" destId="{F521CD0A-2C8D-5D4F-B9D1-8C09D3B01265}" srcOrd="1" destOrd="0" presId="urn:microsoft.com/office/officeart/2008/layout/SquareAccentList"/>
    <dgm:cxn modelId="{9CDBB6C7-C9E5-764A-AB28-86DC1DF3F4AD}" type="presParOf" srcId="{CB33DA07-9EE6-7D41-9E1B-F775D3248F28}" destId="{5660CB6E-833F-ED4A-94B2-366EF089C27D}" srcOrd="2" destOrd="0" presId="urn:microsoft.com/office/officeart/2008/layout/SquareAccentList"/>
    <dgm:cxn modelId="{F93C1BB5-86C0-AF4B-8543-3BF579F124AF}" type="presParOf" srcId="{5660CB6E-833F-ED4A-94B2-366EF089C27D}" destId="{A4ED7A85-A6AB-E048-89B4-3BBCFA46D00C}" srcOrd="0" destOrd="0" presId="urn:microsoft.com/office/officeart/2008/layout/SquareAccentList"/>
    <dgm:cxn modelId="{459468FC-313F-4641-9EB9-E2D01E8D414A}" type="presParOf" srcId="{5660CB6E-833F-ED4A-94B2-366EF089C27D}" destId="{D94E511D-D70E-8D48-B20C-A10CCFE492E8}" srcOrd="1" destOrd="0" presId="urn:microsoft.com/office/officeart/2008/layout/SquareAccentList"/>
    <dgm:cxn modelId="{BD4C90BF-0069-8045-AC0F-7AEBFA59FD26}" type="presParOf" srcId="{CB33DA07-9EE6-7D41-9E1B-F775D3248F28}" destId="{B47F997A-D102-584D-BB0E-F025D40A46B4}" srcOrd="3" destOrd="0" presId="urn:microsoft.com/office/officeart/2008/layout/SquareAccentList"/>
    <dgm:cxn modelId="{26B3A1AB-C20F-7247-8A4D-3AD0AF53047B}" type="presParOf" srcId="{B47F997A-D102-584D-BB0E-F025D40A46B4}" destId="{1FC8A430-75DC-E347-B820-DC81A1213ABB}" srcOrd="0" destOrd="0" presId="urn:microsoft.com/office/officeart/2008/layout/SquareAccentList"/>
    <dgm:cxn modelId="{29D41FE6-C297-B04C-91CE-E3578966373C}" type="presParOf" srcId="{B47F997A-D102-584D-BB0E-F025D40A46B4}" destId="{5BF3539A-C9BA-F148-B46A-FC2D0ACF9F0D}" srcOrd="1" destOrd="0" presId="urn:microsoft.com/office/officeart/2008/layout/SquareAccentList"/>
    <dgm:cxn modelId="{EBEE6A04-7FB1-A74C-A6B7-D4C327935033}" type="presParOf" srcId="{CB33DA07-9EE6-7D41-9E1B-F775D3248F28}" destId="{47CF613F-BC23-6A46-ACF8-7E56BA99C631}" srcOrd="4" destOrd="0" presId="urn:microsoft.com/office/officeart/2008/layout/SquareAccentList"/>
    <dgm:cxn modelId="{204AAFB9-3F88-2440-9C45-EA10A9F8C57E}" type="presParOf" srcId="{47CF613F-BC23-6A46-ACF8-7E56BA99C631}" destId="{B0D972C7-1A49-214C-8F2F-0810C9D3AF91}" srcOrd="0" destOrd="0" presId="urn:microsoft.com/office/officeart/2008/layout/SquareAccentList"/>
    <dgm:cxn modelId="{AB94C762-7E08-1447-8743-342F11639B9B}" type="presParOf" srcId="{47CF613F-BC23-6A46-ACF8-7E56BA99C631}" destId="{9AF9006B-99F9-D845-868F-410B9F5D00D8}"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809B6A-9F6D-C045-B17B-7C8293F55549}" type="doc">
      <dgm:prSet loTypeId="urn:microsoft.com/office/officeart/2005/8/layout/arrow5" loCatId="" qsTypeId="urn:microsoft.com/office/officeart/2005/8/quickstyle/3D3" qsCatId="3D" csTypeId="urn:microsoft.com/office/officeart/2005/8/colors/accent5_3" csCatId="accent5" phldr="1"/>
      <dgm:spPr/>
      <dgm:t>
        <a:bodyPr/>
        <a:lstStyle/>
        <a:p>
          <a:endParaRPr lang="en-US"/>
        </a:p>
      </dgm:t>
    </dgm:pt>
    <dgm:pt modelId="{173A17B3-62F4-3C49-ACF7-1B9B65397D5F}">
      <dgm:prSet phldrT="[Text]"/>
      <dgm:spPr/>
      <dgm:t>
        <a:bodyPr/>
        <a:lstStyle/>
        <a:p>
          <a:r>
            <a:rPr lang="en-US" dirty="0"/>
            <a:t>Protected Grounds</a:t>
          </a:r>
        </a:p>
      </dgm:t>
    </dgm:pt>
    <dgm:pt modelId="{B896FDC8-52F9-5D4E-A2A7-30493DD4171C}" type="parTrans" cxnId="{3F636454-249B-2B42-B96E-2695C2A438BB}">
      <dgm:prSet/>
      <dgm:spPr/>
      <dgm:t>
        <a:bodyPr/>
        <a:lstStyle/>
        <a:p>
          <a:endParaRPr lang="en-US"/>
        </a:p>
      </dgm:t>
    </dgm:pt>
    <dgm:pt modelId="{8AF47123-FAA9-5445-9B72-DFD78FA0DAAC}" type="sibTrans" cxnId="{3F636454-249B-2B42-B96E-2695C2A438BB}">
      <dgm:prSet/>
      <dgm:spPr/>
      <dgm:t>
        <a:bodyPr/>
        <a:lstStyle/>
        <a:p>
          <a:endParaRPr lang="en-US"/>
        </a:p>
      </dgm:t>
    </dgm:pt>
    <dgm:pt modelId="{7F54BB45-902C-2C47-9F4D-A6CE9C464B38}">
      <dgm:prSet phldrT="[Text]"/>
      <dgm:spPr/>
      <dgm:t>
        <a:bodyPr/>
        <a:lstStyle/>
        <a:p>
          <a:r>
            <a:rPr lang="en-US" dirty="0"/>
            <a:t>Protected Areas</a:t>
          </a:r>
        </a:p>
      </dgm:t>
    </dgm:pt>
    <dgm:pt modelId="{49A6D2BC-41BA-6F4E-A628-48BD929582FD}" type="parTrans" cxnId="{7FD2931A-F5D3-064E-A0D9-8AF306AB6B8C}">
      <dgm:prSet/>
      <dgm:spPr/>
      <dgm:t>
        <a:bodyPr/>
        <a:lstStyle/>
        <a:p>
          <a:endParaRPr lang="en-US"/>
        </a:p>
      </dgm:t>
    </dgm:pt>
    <dgm:pt modelId="{6D158A14-565F-B244-BB50-96D821F56472}" type="sibTrans" cxnId="{7FD2931A-F5D3-064E-A0D9-8AF306AB6B8C}">
      <dgm:prSet/>
      <dgm:spPr/>
      <dgm:t>
        <a:bodyPr/>
        <a:lstStyle/>
        <a:p>
          <a:endParaRPr lang="en-US"/>
        </a:p>
      </dgm:t>
    </dgm:pt>
    <dgm:pt modelId="{37EA4CB7-10B4-A343-973D-E1AC484E68A0}" type="pres">
      <dgm:prSet presAssocID="{B3809B6A-9F6D-C045-B17B-7C8293F55549}" presName="diagram" presStyleCnt="0">
        <dgm:presLayoutVars>
          <dgm:dir/>
          <dgm:resizeHandles val="exact"/>
        </dgm:presLayoutVars>
      </dgm:prSet>
      <dgm:spPr/>
    </dgm:pt>
    <dgm:pt modelId="{E0F7AE61-52F3-B249-98A6-2035EBCBFA84}" type="pres">
      <dgm:prSet presAssocID="{173A17B3-62F4-3C49-ACF7-1B9B65397D5F}" presName="arrow" presStyleLbl="node1" presStyleIdx="0" presStyleCnt="2">
        <dgm:presLayoutVars>
          <dgm:bulletEnabled val="1"/>
        </dgm:presLayoutVars>
      </dgm:prSet>
      <dgm:spPr/>
    </dgm:pt>
    <dgm:pt modelId="{22A75074-C2BC-6C4B-98C1-4474DB57F942}" type="pres">
      <dgm:prSet presAssocID="{7F54BB45-902C-2C47-9F4D-A6CE9C464B38}" presName="arrow" presStyleLbl="node1" presStyleIdx="1" presStyleCnt="2">
        <dgm:presLayoutVars>
          <dgm:bulletEnabled val="1"/>
        </dgm:presLayoutVars>
      </dgm:prSet>
      <dgm:spPr/>
    </dgm:pt>
  </dgm:ptLst>
  <dgm:cxnLst>
    <dgm:cxn modelId="{7FD2931A-F5D3-064E-A0D9-8AF306AB6B8C}" srcId="{B3809B6A-9F6D-C045-B17B-7C8293F55549}" destId="{7F54BB45-902C-2C47-9F4D-A6CE9C464B38}" srcOrd="1" destOrd="0" parTransId="{49A6D2BC-41BA-6F4E-A628-48BD929582FD}" sibTransId="{6D158A14-565F-B244-BB50-96D821F56472}"/>
    <dgm:cxn modelId="{3F636454-249B-2B42-B96E-2695C2A438BB}" srcId="{B3809B6A-9F6D-C045-B17B-7C8293F55549}" destId="{173A17B3-62F4-3C49-ACF7-1B9B65397D5F}" srcOrd="0" destOrd="0" parTransId="{B896FDC8-52F9-5D4E-A2A7-30493DD4171C}" sibTransId="{8AF47123-FAA9-5445-9B72-DFD78FA0DAAC}"/>
    <dgm:cxn modelId="{835CA285-11A6-0B4D-B42C-138CC85AD1DD}" type="presOf" srcId="{173A17B3-62F4-3C49-ACF7-1B9B65397D5F}" destId="{E0F7AE61-52F3-B249-98A6-2035EBCBFA84}" srcOrd="0" destOrd="0" presId="urn:microsoft.com/office/officeart/2005/8/layout/arrow5"/>
    <dgm:cxn modelId="{46F01386-B79A-0443-91F4-1695D2304C1E}" type="presOf" srcId="{7F54BB45-902C-2C47-9F4D-A6CE9C464B38}" destId="{22A75074-C2BC-6C4B-98C1-4474DB57F942}" srcOrd="0" destOrd="0" presId="urn:microsoft.com/office/officeart/2005/8/layout/arrow5"/>
    <dgm:cxn modelId="{ED2AB7AA-2710-8041-A6D2-C0A17CFA931D}" type="presOf" srcId="{B3809B6A-9F6D-C045-B17B-7C8293F55549}" destId="{37EA4CB7-10B4-A343-973D-E1AC484E68A0}" srcOrd="0" destOrd="0" presId="urn:microsoft.com/office/officeart/2005/8/layout/arrow5"/>
    <dgm:cxn modelId="{ADD378CB-0DB5-0749-917F-D3F5C0A0965E}" type="presParOf" srcId="{37EA4CB7-10B4-A343-973D-E1AC484E68A0}" destId="{E0F7AE61-52F3-B249-98A6-2035EBCBFA84}" srcOrd="0" destOrd="0" presId="urn:microsoft.com/office/officeart/2005/8/layout/arrow5"/>
    <dgm:cxn modelId="{8A97935B-3368-9849-97C3-A84740FA52F8}" type="presParOf" srcId="{37EA4CB7-10B4-A343-973D-E1AC484E68A0}" destId="{22A75074-C2BC-6C4B-98C1-4474DB57F942}"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6834F-FAB2-3248-9C3B-49EF054A6CF2}">
      <dsp:nvSpPr>
        <dsp:cNvPr id="0" name=""/>
        <dsp:cNvSpPr/>
      </dsp:nvSpPr>
      <dsp:spPr>
        <a:xfrm>
          <a:off x="4120862" y="556912"/>
          <a:ext cx="1104449" cy="982348"/>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00000"/>
              </a:solidFill>
            </a:rPr>
            <a:t>Charter</a:t>
          </a:r>
        </a:p>
      </dsp:txBody>
      <dsp:txXfrm>
        <a:off x="4282605" y="700774"/>
        <a:ext cx="780963" cy="694624"/>
      </dsp:txXfrm>
    </dsp:sp>
    <dsp:sp modelId="{3276D6B4-6612-A649-93AB-B947D242F029}">
      <dsp:nvSpPr>
        <dsp:cNvPr id="0" name=""/>
        <dsp:cNvSpPr/>
      </dsp:nvSpPr>
      <dsp:spPr>
        <a:xfrm rot="2650352">
          <a:off x="4873284" y="1674930"/>
          <a:ext cx="597217" cy="542081"/>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896275" y="1726686"/>
        <a:ext cx="434593" cy="325249"/>
      </dsp:txXfrm>
    </dsp:sp>
    <dsp:sp modelId="{83A5739E-76B3-074B-90FD-805DDC5D19E9}">
      <dsp:nvSpPr>
        <dsp:cNvPr id="0" name=""/>
        <dsp:cNvSpPr/>
      </dsp:nvSpPr>
      <dsp:spPr>
        <a:xfrm>
          <a:off x="5698023" y="2010552"/>
          <a:ext cx="1145502" cy="1179457"/>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i="0" kern="1200" dirty="0">
              <a:solidFill>
                <a:schemeClr val="tx1"/>
              </a:solidFill>
            </a:rPr>
            <a:t>Canadian Human Rights Act</a:t>
          </a:r>
        </a:p>
      </dsp:txBody>
      <dsp:txXfrm>
        <a:off x="5865778" y="2183279"/>
        <a:ext cx="809992" cy="834003"/>
      </dsp:txXfrm>
    </dsp:sp>
    <dsp:sp modelId="{976BFEC1-E077-AA48-99A2-94FFD1D219EE}">
      <dsp:nvSpPr>
        <dsp:cNvPr id="0" name=""/>
        <dsp:cNvSpPr/>
      </dsp:nvSpPr>
      <dsp:spPr>
        <a:xfrm rot="8100000">
          <a:off x="4839052" y="2968198"/>
          <a:ext cx="647545" cy="542081"/>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4977860" y="3019118"/>
        <a:ext cx="484921" cy="325249"/>
      </dsp:txXfrm>
    </dsp:sp>
    <dsp:sp modelId="{86A5BBC1-E5BD-3948-AE3B-76C72DD19D12}">
      <dsp:nvSpPr>
        <dsp:cNvPr id="0" name=""/>
        <dsp:cNvSpPr/>
      </dsp:nvSpPr>
      <dsp:spPr>
        <a:xfrm>
          <a:off x="3969362" y="3685969"/>
          <a:ext cx="1193992" cy="1237455"/>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00000"/>
              </a:solidFill>
            </a:rPr>
            <a:t>CHRC</a:t>
          </a:r>
          <a:r>
            <a:rPr lang="en-US" sz="1500" kern="1200" baseline="0" dirty="0">
              <a:solidFill>
                <a:srgbClr val="000000"/>
              </a:solidFill>
            </a:rPr>
            <a:t> Decisions</a:t>
          </a:r>
          <a:endParaRPr lang="en-US" sz="1500" kern="1200" dirty="0">
            <a:solidFill>
              <a:srgbClr val="000000"/>
            </a:solidFill>
          </a:endParaRPr>
        </a:p>
      </dsp:txBody>
      <dsp:txXfrm>
        <a:off x="4144218" y="3867190"/>
        <a:ext cx="844280" cy="875013"/>
      </dsp:txXfrm>
    </dsp:sp>
    <dsp:sp modelId="{70F3D744-7AD4-DA40-99AE-E7F696EB00BB}">
      <dsp:nvSpPr>
        <dsp:cNvPr id="0" name=""/>
        <dsp:cNvSpPr/>
      </dsp:nvSpPr>
      <dsp:spPr>
        <a:xfrm rot="13500000">
          <a:off x="3672094" y="2951672"/>
          <a:ext cx="633914" cy="542081"/>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810902" y="3117584"/>
        <a:ext cx="471290" cy="325249"/>
      </dsp:txXfrm>
    </dsp:sp>
    <dsp:sp modelId="{7CAD8F51-440E-F846-A8C8-820AB7EE6CC9}">
      <dsp:nvSpPr>
        <dsp:cNvPr id="0" name=""/>
        <dsp:cNvSpPr/>
      </dsp:nvSpPr>
      <dsp:spPr>
        <a:xfrm>
          <a:off x="2233103" y="2013403"/>
          <a:ext cx="1257677" cy="1173755"/>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00000"/>
              </a:solidFill>
            </a:rPr>
            <a:t>Court</a:t>
          </a:r>
          <a:r>
            <a:rPr lang="en-US" sz="1500" kern="1200" baseline="0" dirty="0">
              <a:solidFill>
                <a:srgbClr val="000000"/>
              </a:solidFill>
            </a:rPr>
            <a:t> Decisions</a:t>
          </a:r>
          <a:endParaRPr lang="en-US" sz="1500" kern="1200" dirty="0">
            <a:solidFill>
              <a:srgbClr val="000000"/>
            </a:solidFill>
          </a:endParaRPr>
        </a:p>
      </dsp:txBody>
      <dsp:txXfrm>
        <a:off x="2417286" y="2185295"/>
        <a:ext cx="889311" cy="829971"/>
      </dsp:txXfrm>
    </dsp:sp>
    <dsp:sp modelId="{F6F55A7B-BCC5-AD48-9CF5-378CFEDE7754}">
      <dsp:nvSpPr>
        <dsp:cNvPr id="0" name=""/>
        <dsp:cNvSpPr/>
      </dsp:nvSpPr>
      <dsp:spPr>
        <a:xfrm rot="19164158">
          <a:off x="3676102" y="1809590"/>
          <a:ext cx="663325" cy="542081"/>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695674" y="1970919"/>
        <a:ext cx="500701" cy="325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6834F-FAB2-3248-9C3B-49EF054A6CF2}">
      <dsp:nvSpPr>
        <dsp:cNvPr id="0" name=""/>
        <dsp:cNvSpPr/>
      </dsp:nvSpPr>
      <dsp:spPr>
        <a:xfrm>
          <a:off x="3428206" y="1114"/>
          <a:ext cx="1506859" cy="1506859"/>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Charter</a:t>
          </a:r>
        </a:p>
      </dsp:txBody>
      <dsp:txXfrm>
        <a:off x="3648880" y="221788"/>
        <a:ext cx="1065511" cy="1065511"/>
      </dsp:txXfrm>
    </dsp:sp>
    <dsp:sp modelId="{3276D6B4-6612-A649-93AB-B947D242F029}">
      <dsp:nvSpPr>
        <dsp:cNvPr id="0" name=""/>
        <dsp:cNvSpPr/>
      </dsp:nvSpPr>
      <dsp:spPr>
        <a:xfrm rot="2700000">
          <a:off x="4773311" y="1292251"/>
          <a:ext cx="400630" cy="508564"/>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790912" y="1351471"/>
        <a:ext cx="280441" cy="305138"/>
      </dsp:txXfrm>
    </dsp:sp>
    <dsp:sp modelId="{83A5739E-76B3-074B-90FD-805DDC5D19E9}">
      <dsp:nvSpPr>
        <dsp:cNvPr id="0" name=""/>
        <dsp:cNvSpPr/>
      </dsp:nvSpPr>
      <dsp:spPr>
        <a:xfrm>
          <a:off x="5028222" y="1601130"/>
          <a:ext cx="1506859" cy="1506859"/>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i="0" kern="1200" dirty="0">
              <a:solidFill>
                <a:srgbClr val="000000"/>
              </a:solidFill>
            </a:rPr>
            <a:t>Alberta Human Rights Act</a:t>
          </a:r>
        </a:p>
      </dsp:txBody>
      <dsp:txXfrm>
        <a:off x="5248896" y="1821804"/>
        <a:ext cx="1065511" cy="1065511"/>
      </dsp:txXfrm>
    </dsp:sp>
    <dsp:sp modelId="{976BFEC1-E077-AA48-99A2-94FFD1D219EE}">
      <dsp:nvSpPr>
        <dsp:cNvPr id="0" name=""/>
        <dsp:cNvSpPr/>
      </dsp:nvSpPr>
      <dsp:spPr>
        <a:xfrm rot="8100000">
          <a:off x="4789346" y="2892268"/>
          <a:ext cx="400630" cy="508564"/>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891934" y="2951488"/>
        <a:ext cx="280441" cy="305138"/>
      </dsp:txXfrm>
    </dsp:sp>
    <dsp:sp modelId="{86A5BBC1-E5BD-3948-AE3B-76C72DD19D12}">
      <dsp:nvSpPr>
        <dsp:cNvPr id="0" name=""/>
        <dsp:cNvSpPr/>
      </dsp:nvSpPr>
      <dsp:spPr>
        <a:xfrm>
          <a:off x="3428206" y="3201146"/>
          <a:ext cx="1506859" cy="1506859"/>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AHRC</a:t>
          </a:r>
          <a:r>
            <a:rPr lang="en-US" sz="1900" kern="1200" baseline="0" dirty="0">
              <a:solidFill>
                <a:srgbClr val="000000"/>
              </a:solidFill>
            </a:rPr>
            <a:t> Decisions</a:t>
          </a:r>
          <a:endParaRPr lang="en-US" sz="1900" kern="1200" dirty="0">
            <a:solidFill>
              <a:srgbClr val="000000"/>
            </a:solidFill>
          </a:endParaRPr>
        </a:p>
      </dsp:txBody>
      <dsp:txXfrm>
        <a:off x="3648880" y="3421820"/>
        <a:ext cx="1065511" cy="1065511"/>
      </dsp:txXfrm>
    </dsp:sp>
    <dsp:sp modelId="{70F3D744-7AD4-DA40-99AE-E7F696EB00BB}">
      <dsp:nvSpPr>
        <dsp:cNvPr id="0" name=""/>
        <dsp:cNvSpPr/>
      </dsp:nvSpPr>
      <dsp:spPr>
        <a:xfrm rot="13500000">
          <a:off x="3189330" y="2908303"/>
          <a:ext cx="400630" cy="508564"/>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291918" y="3052509"/>
        <a:ext cx="280441" cy="305138"/>
      </dsp:txXfrm>
    </dsp:sp>
    <dsp:sp modelId="{7CAD8F51-440E-F846-A8C8-820AB7EE6CC9}">
      <dsp:nvSpPr>
        <dsp:cNvPr id="0" name=""/>
        <dsp:cNvSpPr/>
      </dsp:nvSpPr>
      <dsp:spPr>
        <a:xfrm>
          <a:off x="1828190" y="1601130"/>
          <a:ext cx="1506859" cy="1506859"/>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Court</a:t>
          </a:r>
          <a:r>
            <a:rPr lang="en-US" sz="1900" kern="1200" baseline="0" dirty="0">
              <a:solidFill>
                <a:srgbClr val="000000"/>
              </a:solidFill>
            </a:rPr>
            <a:t> Decisions</a:t>
          </a:r>
          <a:endParaRPr lang="en-US" sz="1900" kern="1200" dirty="0">
            <a:solidFill>
              <a:srgbClr val="000000"/>
            </a:solidFill>
          </a:endParaRPr>
        </a:p>
      </dsp:txBody>
      <dsp:txXfrm>
        <a:off x="2048864" y="1821804"/>
        <a:ext cx="1065511" cy="1065511"/>
      </dsp:txXfrm>
    </dsp:sp>
    <dsp:sp modelId="{F6F55A7B-BCC5-AD48-9CF5-378CFEDE7754}">
      <dsp:nvSpPr>
        <dsp:cNvPr id="0" name=""/>
        <dsp:cNvSpPr/>
      </dsp:nvSpPr>
      <dsp:spPr>
        <a:xfrm rot="18900000">
          <a:off x="3173295" y="1308286"/>
          <a:ext cx="400630" cy="508564"/>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190896" y="1452492"/>
        <a:ext cx="280441" cy="305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71EE-4A3D-D04E-A877-48D6A779985A}">
      <dsp:nvSpPr>
        <dsp:cNvPr id="0" name=""/>
        <dsp:cNvSpPr/>
      </dsp:nvSpPr>
      <dsp:spPr>
        <a:xfrm>
          <a:off x="3275020" y="2621477"/>
          <a:ext cx="1941106" cy="1941106"/>
        </a:xfrm>
        <a:prstGeom prst="ellipse">
          <a:avLst/>
        </a:prstGeom>
        <a:gradFill rotWithShape="1">
          <a:gsLst>
            <a:gs pos="0">
              <a:schemeClr val="dk1">
                <a:tint val="98000"/>
                <a:shade val="25000"/>
                <a:satMod val="250000"/>
              </a:schemeClr>
            </a:gs>
            <a:gs pos="68000">
              <a:schemeClr val="dk1">
                <a:tint val="86000"/>
                <a:satMod val="115000"/>
              </a:schemeClr>
            </a:gs>
            <a:gs pos="100000">
              <a:schemeClr val="dk1">
                <a:tint val="50000"/>
                <a:satMod val="150000"/>
              </a:schemeClr>
            </a:gs>
          </a:gsLst>
          <a:path path="circle">
            <a:fillToRect l="50000" t="130000" r="50000" b="-30000"/>
          </a:path>
        </a:gradFill>
        <a:ln w="9525" cap="flat" cmpd="sng" algn="ctr">
          <a:solidFill>
            <a:schemeClr val="dk1">
              <a:shade val="50000"/>
              <a:satMod val="103000"/>
            </a:schemeClr>
          </a:solidFill>
          <a:prstDash val="solid"/>
        </a:ln>
        <a:effectLst>
          <a:outerShdw blurRad="57150" dist="38100" dir="5400000" algn="ctr" rotWithShape="0">
            <a:schemeClr val="dk1">
              <a:shade val="9000"/>
              <a:satMod val="105000"/>
              <a:alpha val="48000"/>
            </a:scheme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Alberta Human Rights Act</a:t>
          </a:r>
        </a:p>
      </dsp:txBody>
      <dsp:txXfrm>
        <a:off x="3559288" y="2905745"/>
        <a:ext cx="1372570" cy="1372570"/>
      </dsp:txXfrm>
    </dsp:sp>
    <dsp:sp modelId="{703536B5-9335-BF4E-AFC2-4EDD3DD9C46E}">
      <dsp:nvSpPr>
        <dsp:cNvPr id="0" name=""/>
        <dsp:cNvSpPr/>
      </dsp:nvSpPr>
      <dsp:spPr>
        <a:xfrm rot="10800000">
          <a:off x="1391965" y="3315422"/>
          <a:ext cx="1779486" cy="553215"/>
        </a:xfrm>
        <a:prstGeom prst="leftArrow">
          <a:avLst>
            <a:gd name="adj1" fmla="val 60000"/>
            <a:gd name="adj2" fmla="val 5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183E9D0D-04AE-A744-A14F-D1004CEC4D56}">
      <dsp:nvSpPr>
        <dsp:cNvPr id="0" name=""/>
        <dsp:cNvSpPr/>
      </dsp:nvSpPr>
      <dsp:spPr>
        <a:xfrm>
          <a:off x="469940" y="2854409"/>
          <a:ext cx="1844050" cy="1475240"/>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Publications</a:t>
          </a:r>
        </a:p>
      </dsp:txBody>
      <dsp:txXfrm>
        <a:off x="513148" y="2897617"/>
        <a:ext cx="1757634" cy="1388824"/>
      </dsp:txXfrm>
    </dsp:sp>
    <dsp:sp modelId="{656C670D-2F2B-8348-AA28-C574D9BC92CE}">
      <dsp:nvSpPr>
        <dsp:cNvPr id="0" name=""/>
        <dsp:cNvSpPr/>
      </dsp:nvSpPr>
      <dsp:spPr>
        <a:xfrm rot="13500000">
          <a:off x="1967168" y="1926760"/>
          <a:ext cx="1779486" cy="553215"/>
        </a:xfrm>
        <a:prstGeom prst="leftArrow">
          <a:avLst>
            <a:gd name="adj1" fmla="val 60000"/>
            <a:gd name="adj2" fmla="val 5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9D921388-4C51-9443-A5DF-50CB109D0472}">
      <dsp:nvSpPr>
        <dsp:cNvPr id="0" name=""/>
        <dsp:cNvSpPr/>
      </dsp:nvSpPr>
      <dsp:spPr>
        <a:xfrm>
          <a:off x="1305742" y="836604"/>
          <a:ext cx="1844050" cy="1475240"/>
        </a:xfrm>
        <a:prstGeom prst="roundRect">
          <a:avLst>
            <a:gd name="adj" fmla="val 1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Services</a:t>
          </a:r>
        </a:p>
      </dsp:txBody>
      <dsp:txXfrm>
        <a:off x="1348950" y="879812"/>
        <a:ext cx="1757634" cy="1388824"/>
      </dsp:txXfrm>
    </dsp:sp>
    <dsp:sp modelId="{2404E612-B370-674C-A899-5ECA614074FC}">
      <dsp:nvSpPr>
        <dsp:cNvPr id="0" name=""/>
        <dsp:cNvSpPr/>
      </dsp:nvSpPr>
      <dsp:spPr>
        <a:xfrm rot="16200000">
          <a:off x="3355830" y="1351557"/>
          <a:ext cx="1779486" cy="553215"/>
        </a:xfrm>
        <a:prstGeom prst="leftArrow">
          <a:avLst>
            <a:gd name="adj1" fmla="val 60000"/>
            <a:gd name="adj2" fmla="val 50000"/>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B6A8627E-3E75-C646-BC61-13B7CEB41BA6}">
      <dsp:nvSpPr>
        <dsp:cNvPr id="0" name=""/>
        <dsp:cNvSpPr/>
      </dsp:nvSpPr>
      <dsp:spPr>
        <a:xfrm>
          <a:off x="3323548" y="801"/>
          <a:ext cx="1844050" cy="1475240"/>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Tenancy</a:t>
          </a:r>
        </a:p>
      </dsp:txBody>
      <dsp:txXfrm>
        <a:off x="3366756" y="44009"/>
        <a:ext cx="1757634" cy="1388824"/>
      </dsp:txXfrm>
    </dsp:sp>
    <dsp:sp modelId="{552E9F0E-4B95-D147-8177-2B8CE346A148}">
      <dsp:nvSpPr>
        <dsp:cNvPr id="0" name=""/>
        <dsp:cNvSpPr/>
      </dsp:nvSpPr>
      <dsp:spPr>
        <a:xfrm rot="18900000">
          <a:off x="4744491" y="1926760"/>
          <a:ext cx="1779486" cy="553215"/>
        </a:xfrm>
        <a:prstGeom prst="leftArrow">
          <a:avLst>
            <a:gd name="adj1" fmla="val 60000"/>
            <a:gd name="adj2" fmla="val 50000"/>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1DA9F5C6-3343-8645-909F-2914E91289B0}">
      <dsp:nvSpPr>
        <dsp:cNvPr id="0" name=""/>
        <dsp:cNvSpPr/>
      </dsp:nvSpPr>
      <dsp:spPr>
        <a:xfrm>
          <a:off x="5341353" y="836604"/>
          <a:ext cx="1844050" cy="1475240"/>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Employment</a:t>
          </a:r>
        </a:p>
        <a:p>
          <a:pPr marL="0" lvl="0" indent="0" algn="ctr" defTabSz="1111250">
            <a:lnSpc>
              <a:spcPct val="90000"/>
            </a:lnSpc>
            <a:spcBef>
              <a:spcPct val="0"/>
            </a:spcBef>
            <a:spcAft>
              <a:spcPct val="35000"/>
            </a:spcAft>
            <a:buNone/>
          </a:pPr>
          <a:r>
            <a:rPr lang="en-US" sz="2500" kern="1200" dirty="0"/>
            <a:t>(section 7)</a:t>
          </a:r>
        </a:p>
      </dsp:txBody>
      <dsp:txXfrm>
        <a:off x="5384561" y="879812"/>
        <a:ext cx="1757634" cy="1388824"/>
      </dsp:txXfrm>
    </dsp:sp>
    <dsp:sp modelId="{19F3DEA8-2F37-2942-8872-AAC851BD06D6}">
      <dsp:nvSpPr>
        <dsp:cNvPr id="0" name=""/>
        <dsp:cNvSpPr/>
      </dsp:nvSpPr>
      <dsp:spPr>
        <a:xfrm>
          <a:off x="5319694" y="3315422"/>
          <a:ext cx="1779486" cy="553215"/>
        </a:xfrm>
        <a:prstGeom prst="leftArrow">
          <a:avLst>
            <a:gd name="adj1" fmla="val 60000"/>
            <a:gd name="adj2" fmla="val 50000"/>
          </a:avLst>
        </a:prstGeom>
        <a:gradFill rotWithShape="0">
          <a:gsLst>
            <a:gs pos="0">
              <a:schemeClr val="accent6">
                <a:hueOff val="0"/>
                <a:satOff val="0"/>
                <a:lumOff val="0"/>
                <a:alphaOff val="0"/>
                <a:tint val="98000"/>
                <a:shade val="25000"/>
                <a:satMod val="250000"/>
              </a:schemeClr>
            </a:gs>
            <a:gs pos="68000">
              <a:schemeClr val="accent6">
                <a:hueOff val="0"/>
                <a:satOff val="0"/>
                <a:lumOff val="0"/>
                <a:alphaOff val="0"/>
                <a:tint val="86000"/>
                <a:satMod val="115000"/>
              </a:schemeClr>
            </a:gs>
            <a:gs pos="100000">
              <a:schemeClr val="accent6">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4BBE2765-AFCC-4B40-A3B2-45E6C04A6CE0}">
      <dsp:nvSpPr>
        <dsp:cNvPr id="0" name=""/>
        <dsp:cNvSpPr/>
      </dsp:nvSpPr>
      <dsp:spPr>
        <a:xfrm>
          <a:off x="6177156" y="2854409"/>
          <a:ext cx="1844050" cy="1475240"/>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Unions</a:t>
          </a:r>
        </a:p>
      </dsp:txBody>
      <dsp:txXfrm>
        <a:off x="6220364" y="2897617"/>
        <a:ext cx="1757634" cy="1388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3C9D7-44AF-D445-83D7-CC04939CA3D9}">
      <dsp:nvSpPr>
        <dsp:cNvPr id="0" name=""/>
        <dsp:cNvSpPr/>
      </dsp:nvSpPr>
      <dsp:spPr>
        <a:xfrm>
          <a:off x="1407" y="549251"/>
          <a:ext cx="2598856" cy="305747"/>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669FB539-22C5-8746-B389-BBE5DD80D10E}">
      <dsp:nvSpPr>
        <dsp:cNvPr id="0" name=""/>
        <dsp:cNvSpPr/>
      </dsp:nvSpPr>
      <dsp:spPr>
        <a:xfrm>
          <a:off x="1407" y="664078"/>
          <a:ext cx="190921" cy="19092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468E8FD6-8C05-3441-AB32-24B8CBF85093}">
      <dsp:nvSpPr>
        <dsp:cNvPr id="0" name=""/>
        <dsp:cNvSpPr/>
      </dsp:nvSpPr>
      <dsp:spPr>
        <a:xfrm>
          <a:off x="1407" y="0"/>
          <a:ext cx="2598856" cy="549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l" defTabSz="1466850">
            <a:lnSpc>
              <a:spcPct val="90000"/>
            </a:lnSpc>
            <a:spcBef>
              <a:spcPct val="0"/>
            </a:spcBef>
            <a:spcAft>
              <a:spcPct val="35000"/>
            </a:spcAft>
            <a:buNone/>
          </a:pPr>
          <a:r>
            <a:rPr lang="en-US" sz="3300" kern="1200" dirty="0"/>
            <a:t>Grounds</a:t>
          </a:r>
        </a:p>
      </dsp:txBody>
      <dsp:txXfrm>
        <a:off x="1407" y="0"/>
        <a:ext cx="2598856" cy="549251"/>
      </dsp:txXfrm>
    </dsp:sp>
    <dsp:sp modelId="{FB15EE63-0AD2-914E-B1CE-4A3D0E982A7F}">
      <dsp:nvSpPr>
        <dsp:cNvPr id="0" name=""/>
        <dsp:cNvSpPr/>
      </dsp:nvSpPr>
      <dsp:spPr>
        <a:xfrm>
          <a:off x="1407" y="1109110"/>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63B97DA7-54FA-2740-B480-7E927D18C61E}">
      <dsp:nvSpPr>
        <dsp:cNvPr id="0" name=""/>
        <dsp:cNvSpPr/>
      </dsp:nvSpPr>
      <dsp:spPr>
        <a:xfrm>
          <a:off x="183327" y="982054"/>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Race</a:t>
          </a:r>
        </a:p>
      </dsp:txBody>
      <dsp:txXfrm>
        <a:off x="183327" y="982054"/>
        <a:ext cx="2416936" cy="445027"/>
      </dsp:txXfrm>
    </dsp:sp>
    <dsp:sp modelId="{E426CA1E-98E8-1A4B-94C0-A4D26E9B6C57}">
      <dsp:nvSpPr>
        <dsp:cNvPr id="0" name=""/>
        <dsp:cNvSpPr/>
      </dsp:nvSpPr>
      <dsp:spPr>
        <a:xfrm>
          <a:off x="1407" y="1554137"/>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ACB3A6DE-8492-D24F-AD7A-975804F30293}">
      <dsp:nvSpPr>
        <dsp:cNvPr id="0" name=""/>
        <dsp:cNvSpPr/>
      </dsp:nvSpPr>
      <dsp:spPr>
        <a:xfrm>
          <a:off x="183327" y="1427082"/>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Religious belief</a:t>
          </a:r>
        </a:p>
      </dsp:txBody>
      <dsp:txXfrm>
        <a:off x="183327" y="1427082"/>
        <a:ext cx="2416936" cy="445027"/>
      </dsp:txXfrm>
    </dsp:sp>
    <dsp:sp modelId="{42485C2E-285D-3849-8782-A228CD23C021}">
      <dsp:nvSpPr>
        <dsp:cNvPr id="0" name=""/>
        <dsp:cNvSpPr/>
      </dsp:nvSpPr>
      <dsp:spPr>
        <a:xfrm>
          <a:off x="1407" y="1999164"/>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5AF0EF16-0D80-7B4E-9E5C-8742CAD67AA9}">
      <dsp:nvSpPr>
        <dsp:cNvPr id="0" name=""/>
        <dsp:cNvSpPr/>
      </dsp:nvSpPr>
      <dsp:spPr>
        <a:xfrm>
          <a:off x="183327" y="1872109"/>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err="1"/>
            <a:t>Colour</a:t>
          </a:r>
          <a:endParaRPr lang="en-US" sz="1500" kern="1200" dirty="0"/>
        </a:p>
      </dsp:txBody>
      <dsp:txXfrm>
        <a:off x="183327" y="1872109"/>
        <a:ext cx="2416936" cy="445027"/>
      </dsp:txXfrm>
    </dsp:sp>
    <dsp:sp modelId="{97142068-4709-DE47-B129-6A2D19E9FA8E}">
      <dsp:nvSpPr>
        <dsp:cNvPr id="0" name=""/>
        <dsp:cNvSpPr/>
      </dsp:nvSpPr>
      <dsp:spPr>
        <a:xfrm>
          <a:off x="1407" y="2444192"/>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C0CEFB3C-31E2-4E49-962C-A7624AD8D40F}">
      <dsp:nvSpPr>
        <dsp:cNvPr id="0" name=""/>
        <dsp:cNvSpPr/>
      </dsp:nvSpPr>
      <dsp:spPr>
        <a:xfrm>
          <a:off x="183327" y="2317136"/>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Gender</a:t>
          </a:r>
        </a:p>
      </dsp:txBody>
      <dsp:txXfrm>
        <a:off x="183327" y="2317136"/>
        <a:ext cx="2416936" cy="445027"/>
      </dsp:txXfrm>
    </dsp:sp>
    <dsp:sp modelId="{EA95BD85-88BA-8D47-8779-C9647B61DEC6}">
      <dsp:nvSpPr>
        <dsp:cNvPr id="0" name=""/>
        <dsp:cNvSpPr/>
      </dsp:nvSpPr>
      <dsp:spPr>
        <a:xfrm>
          <a:off x="1407" y="2889219"/>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88EB1F23-5745-CE4E-9492-FBB7B7D10585}">
      <dsp:nvSpPr>
        <dsp:cNvPr id="0" name=""/>
        <dsp:cNvSpPr/>
      </dsp:nvSpPr>
      <dsp:spPr>
        <a:xfrm>
          <a:off x="183327" y="2762164"/>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Physical Disability</a:t>
          </a:r>
        </a:p>
      </dsp:txBody>
      <dsp:txXfrm>
        <a:off x="183327" y="2762164"/>
        <a:ext cx="2416936" cy="445027"/>
      </dsp:txXfrm>
    </dsp:sp>
    <dsp:sp modelId="{82A75079-5C67-5744-8B72-2D4FBF7EA13B}">
      <dsp:nvSpPr>
        <dsp:cNvPr id="0" name=""/>
        <dsp:cNvSpPr/>
      </dsp:nvSpPr>
      <dsp:spPr>
        <a:xfrm>
          <a:off x="2730207" y="549251"/>
          <a:ext cx="2598856" cy="305747"/>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CC931825-BE89-5E40-9732-EA9034B9DF47}">
      <dsp:nvSpPr>
        <dsp:cNvPr id="0" name=""/>
        <dsp:cNvSpPr/>
      </dsp:nvSpPr>
      <dsp:spPr>
        <a:xfrm>
          <a:off x="2730207" y="664078"/>
          <a:ext cx="190921" cy="19092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04B31BC7-9216-104A-891C-B01614699D21}">
      <dsp:nvSpPr>
        <dsp:cNvPr id="0" name=""/>
        <dsp:cNvSpPr/>
      </dsp:nvSpPr>
      <dsp:spPr>
        <a:xfrm>
          <a:off x="2730207" y="0"/>
          <a:ext cx="2598856" cy="549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l" defTabSz="1466850">
            <a:lnSpc>
              <a:spcPct val="90000"/>
            </a:lnSpc>
            <a:spcBef>
              <a:spcPct val="0"/>
            </a:spcBef>
            <a:spcAft>
              <a:spcPct val="35000"/>
            </a:spcAft>
            <a:buNone/>
          </a:pPr>
          <a:endParaRPr lang="en-US" sz="3300" kern="1200" dirty="0"/>
        </a:p>
      </dsp:txBody>
      <dsp:txXfrm>
        <a:off x="2730207" y="0"/>
        <a:ext cx="2598856" cy="549251"/>
      </dsp:txXfrm>
    </dsp:sp>
    <dsp:sp modelId="{C01F248A-4239-EA47-AA36-78F5CD430604}">
      <dsp:nvSpPr>
        <dsp:cNvPr id="0" name=""/>
        <dsp:cNvSpPr/>
      </dsp:nvSpPr>
      <dsp:spPr>
        <a:xfrm>
          <a:off x="2730207" y="1109110"/>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F151D496-C361-2642-9505-26D41986F7E6}">
      <dsp:nvSpPr>
        <dsp:cNvPr id="0" name=""/>
        <dsp:cNvSpPr/>
      </dsp:nvSpPr>
      <dsp:spPr>
        <a:xfrm>
          <a:off x="2912127" y="982054"/>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Mental Disability</a:t>
          </a:r>
        </a:p>
      </dsp:txBody>
      <dsp:txXfrm>
        <a:off x="2912127" y="982054"/>
        <a:ext cx="2416936" cy="445027"/>
      </dsp:txXfrm>
    </dsp:sp>
    <dsp:sp modelId="{C0CBFB60-114B-AA49-953A-4A22710272B9}">
      <dsp:nvSpPr>
        <dsp:cNvPr id="0" name=""/>
        <dsp:cNvSpPr/>
      </dsp:nvSpPr>
      <dsp:spPr>
        <a:xfrm>
          <a:off x="2730207" y="1554137"/>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E13B40FE-F68B-2C4D-9650-2BA52822CFC5}">
      <dsp:nvSpPr>
        <dsp:cNvPr id="0" name=""/>
        <dsp:cNvSpPr/>
      </dsp:nvSpPr>
      <dsp:spPr>
        <a:xfrm>
          <a:off x="2912127" y="1427082"/>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Marital Status</a:t>
          </a:r>
        </a:p>
      </dsp:txBody>
      <dsp:txXfrm>
        <a:off x="2912127" y="1427082"/>
        <a:ext cx="2416936" cy="445027"/>
      </dsp:txXfrm>
    </dsp:sp>
    <dsp:sp modelId="{4412B364-7FCB-1841-9CD5-7FAEF45E874F}">
      <dsp:nvSpPr>
        <dsp:cNvPr id="0" name=""/>
        <dsp:cNvSpPr/>
      </dsp:nvSpPr>
      <dsp:spPr>
        <a:xfrm>
          <a:off x="2730207" y="1999164"/>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0E25BB2D-77A4-0040-8BA8-0CBCCB319535}">
      <dsp:nvSpPr>
        <dsp:cNvPr id="0" name=""/>
        <dsp:cNvSpPr/>
      </dsp:nvSpPr>
      <dsp:spPr>
        <a:xfrm>
          <a:off x="2912127" y="1872109"/>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Age</a:t>
          </a:r>
        </a:p>
      </dsp:txBody>
      <dsp:txXfrm>
        <a:off x="2912127" y="1872109"/>
        <a:ext cx="2416936" cy="445027"/>
      </dsp:txXfrm>
    </dsp:sp>
    <dsp:sp modelId="{5EE49BCE-1012-A943-878C-B798F334C1FC}">
      <dsp:nvSpPr>
        <dsp:cNvPr id="0" name=""/>
        <dsp:cNvSpPr/>
      </dsp:nvSpPr>
      <dsp:spPr>
        <a:xfrm>
          <a:off x="2730207" y="2444192"/>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9FF837EB-811A-2947-BE72-1AD6AA4B0D3B}">
      <dsp:nvSpPr>
        <dsp:cNvPr id="0" name=""/>
        <dsp:cNvSpPr/>
      </dsp:nvSpPr>
      <dsp:spPr>
        <a:xfrm>
          <a:off x="2912127" y="2317136"/>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Ancestry</a:t>
          </a:r>
        </a:p>
      </dsp:txBody>
      <dsp:txXfrm>
        <a:off x="2912127" y="2317136"/>
        <a:ext cx="2416936" cy="445027"/>
      </dsp:txXfrm>
    </dsp:sp>
    <dsp:sp modelId="{57CCF1F3-9631-7B4C-84D6-828091A2BBCA}">
      <dsp:nvSpPr>
        <dsp:cNvPr id="0" name=""/>
        <dsp:cNvSpPr/>
      </dsp:nvSpPr>
      <dsp:spPr>
        <a:xfrm>
          <a:off x="2730207" y="2889219"/>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427889A1-DE7A-7948-9627-2D5AA5E86E14}">
      <dsp:nvSpPr>
        <dsp:cNvPr id="0" name=""/>
        <dsp:cNvSpPr/>
      </dsp:nvSpPr>
      <dsp:spPr>
        <a:xfrm>
          <a:off x="2912127" y="2762164"/>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Place of Origin</a:t>
          </a:r>
        </a:p>
      </dsp:txBody>
      <dsp:txXfrm>
        <a:off x="2912127" y="2762164"/>
        <a:ext cx="2416936" cy="445027"/>
      </dsp:txXfrm>
    </dsp:sp>
    <dsp:sp modelId="{B5AA871B-B5C9-394E-8C2B-27A90A9419C2}">
      <dsp:nvSpPr>
        <dsp:cNvPr id="0" name=""/>
        <dsp:cNvSpPr/>
      </dsp:nvSpPr>
      <dsp:spPr>
        <a:xfrm>
          <a:off x="5459006" y="549251"/>
          <a:ext cx="2598856" cy="305747"/>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C2774669-FD7B-AC48-A274-8053C429998F}">
      <dsp:nvSpPr>
        <dsp:cNvPr id="0" name=""/>
        <dsp:cNvSpPr/>
      </dsp:nvSpPr>
      <dsp:spPr>
        <a:xfrm>
          <a:off x="5459006" y="664078"/>
          <a:ext cx="190921" cy="19092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946102F3-D30C-4A4B-8A9E-755A617C9AC4}">
      <dsp:nvSpPr>
        <dsp:cNvPr id="0" name=""/>
        <dsp:cNvSpPr/>
      </dsp:nvSpPr>
      <dsp:spPr>
        <a:xfrm>
          <a:off x="5459006" y="0"/>
          <a:ext cx="2598856" cy="549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l" defTabSz="1466850">
            <a:lnSpc>
              <a:spcPct val="90000"/>
            </a:lnSpc>
            <a:spcBef>
              <a:spcPct val="0"/>
            </a:spcBef>
            <a:spcAft>
              <a:spcPct val="35000"/>
            </a:spcAft>
            <a:buNone/>
          </a:pPr>
          <a:endParaRPr lang="en-US" sz="3300" kern="1200" dirty="0"/>
        </a:p>
      </dsp:txBody>
      <dsp:txXfrm>
        <a:off x="5459006" y="0"/>
        <a:ext cx="2598856" cy="549251"/>
      </dsp:txXfrm>
    </dsp:sp>
    <dsp:sp modelId="{C1C8C954-21F1-114C-9A99-6D2080F73950}">
      <dsp:nvSpPr>
        <dsp:cNvPr id="0" name=""/>
        <dsp:cNvSpPr/>
      </dsp:nvSpPr>
      <dsp:spPr>
        <a:xfrm>
          <a:off x="5459006" y="1109110"/>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A23ECE52-48A1-CF47-80DE-34789B4633BE}">
      <dsp:nvSpPr>
        <dsp:cNvPr id="0" name=""/>
        <dsp:cNvSpPr/>
      </dsp:nvSpPr>
      <dsp:spPr>
        <a:xfrm>
          <a:off x="5640926" y="982054"/>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Family Status</a:t>
          </a:r>
        </a:p>
      </dsp:txBody>
      <dsp:txXfrm>
        <a:off x="5640926" y="982054"/>
        <a:ext cx="2416936" cy="445027"/>
      </dsp:txXfrm>
    </dsp:sp>
    <dsp:sp modelId="{880CEB08-3327-1B48-9255-1CCBF0E69DB1}">
      <dsp:nvSpPr>
        <dsp:cNvPr id="0" name=""/>
        <dsp:cNvSpPr/>
      </dsp:nvSpPr>
      <dsp:spPr>
        <a:xfrm>
          <a:off x="5459006" y="1554137"/>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F521CD0A-2C8D-5D4F-B9D1-8C09D3B01265}">
      <dsp:nvSpPr>
        <dsp:cNvPr id="0" name=""/>
        <dsp:cNvSpPr/>
      </dsp:nvSpPr>
      <dsp:spPr>
        <a:xfrm>
          <a:off x="5640926" y="1427082"/>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Source of Income</a:t>
          </a:r>
        </a:p>
      </dsp:txBody>
      <dsp:txXfrm>
        <a:off x="5640926" y="1427082"/>
        <a:ext cx="2416936" cy="445027"/>
      </dsp:txXfrm>
    </dsp:sp>
    <dsp:sp modelId="{A4ED7A85-A6AB-E048-89B4-3BBCFA46D00C}">
      <dsp:nvSpPr>
        <dsp:cNvPr id="0" name=""/>
        <dsp:cNvSpPr/>
      </dsp:nvSpPr>
      <dsp:spPr>
        <a:xfrm>
          <a:off x="5459006" y="1999164"/>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D94E511D-D70E-8D48-B20C-A10CCFE492E8}">
      <dsp:nvSpPr>
        <dsp:cNvPr id="0" name=""/>
        <dsp:cNvSpPr/>
      </dsp:nvSpPr>
      <dsp:spPr>
        <a:xfrm>
          <a:off x="5640926" y="1872109"/>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Sexual Orientation</a:t>
          </a:r>
        </a:p>
      </dsp:txBody>
      <dsp:txXfrm>
        <a:off x="5640926" y="1872109"/>
        <a:ext cx="2416936" cy="445027"/>
      </dsp:txXfrm>
    </dsp:sp>
    <dsp:sp modelId="{1FC8A430-75DC-E347-B820-DC81A1213ABB}">
      <dsp:nvSpPr>
        <dsp:cNvPr id="0" name=""/>
        <dsp:cNvSpPr/>
      </dsp:nvSpPr>
      <dsp:spPr>
        <a:xfrm>
          <a:off x="5459006" y="2444192"/>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5BF3539A-C9BA-F148-B46A-FC2D0ACF9F0D}">
      <dsp:nvSpPr>
        <dsp:cNvPr id="0" name=""/>
        <dsp:cNvSpPr/>
      </dsp:nvSpPr>
      <dsp:spPr>
        <a:xfrm>
          <a:off x="5640926" y="2317136"/>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Gender Identity</a:t>
          </a:r>
        </a:p>
      </dsp:txBody>
      <dsp:txXfrm>
        <a:off x="5640926" y="2317136"/>
        <a:ext cx="2416936" cy="445027"/>
      </dsp:txXfrm>
    </dsp:sp>
    <dsp:sp modelId="{B0D972C7-1A49-214C-8F2F-0810C9D3AF91}">
      <dsp:nvSpPr>
        <dsp:cNvPr id="0" name=""/>
        <dsp:cNvSpPr/>
      </dsp:nvSpPr>
      <dsp:spPr>
        <a:xfrm>
          <a:off x="5459006" y="2889219"/>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9AF9006B-99F9-D845-868F-410B9F5D00D8}">
      <dsp:nvSpPr>
        <dsp:cNvPr id="0" name=""/>
        <dsp:cNvSpPr/>
      </dsp:nvSpPr>
      <dsp:spPr>
        <a:xfrm>
          <a:off x="5640926" y="2762164"/>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Gender Expression</a:t>
          </a:r>
        </a:p>
      </dsp:txBody>
      <dsp:txXfrm>
        <a:off x="5640926" y="2762164"/>
        <a:ext cx="2416936" cy="4450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7AE61-52F3-B249-98A6-2035EBCBFA84}">
      <dsp:nvSpPr>
        <dsp:cNvPr id="0" name=""/>
        <dsp:cNvSpPr/>
      </dsp:nvSpPr>
      <dsp:spPr>
        <a:xfrm rot="16200000">
          <a:off x="811" y="101209"/>
          <a:ext cx="4010322" cy="4010322"/>
        </a:xfrm>
        <a:prstGeom prst="downArrow">
          <a:avLst>
            <a:gd name="adj1" fmla="val 50000"/>
            <a:gd name="adj2" fmla="val 35000"/>
          </a:avLst>
        </a:prstGeom>
        <a:solidFill>
          <a:schemeClr val="accent5">
            <a:shade val="80000"/>
            <a:hueOff val="0"/>
            <a:satOff val="0"/>
            <a:lumOff val="0"/>
            <a:alphaOff val="0"/>
          </a:schemeClr>
        </a:solidFill>
        <a:ln>
          <a:noFill/>
        </a:ln>
        <a:effectLst>
          <a:outerShdw blurRad="57150" dist="38100" dir="5400000" algn="ctr" rotWithShape="0">
            <a:schemeClr val="accent5">
              <a:shade val="8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4264" tIns="334264" rIns="334264" bIns="334264" numCol="1" spcCol="1270" anchor="ctr" anchorCtr="0">
          <a:noAutofit/>
        </a:bodyPr>
        <a:lstStyle/>
        <a:p>
          <a:pPr marL="0" lvl="0" indent="0" algn="ctr" defTabSz="2089150">
            <a:lnSpc>
              <a:spcPct val="90000"/>
            </a:lnSpc>
            <a:spcBef>
              <a:spcPct val="0"/>
            </a:spcBef>
            <a:spcAft>
              <a:spcPct val="35000"/>
            </a:spcAft>
            <a:buNone/>
          </a:pPr>
          <a:r>
            <a:rPr lang="en-US" sz="4700" kern="1200" dirty="0"/>
            <a:t>Protected Grounds</a:t>
          </a:r>
        </a:p>
      </dsp:txBody>
      <dsp:txXfrm rot="5400000">
        <a:off x="812" y="1103789"/>
        <a:ext cx="3308516" cy="2005161"/>
      </dsp:txXfrm>
    </dsp:sp>
    <dsp:sp modelId="{22A75074-C2BC-6C4B-98C1-4474DB57F942}">
      <dsp:nvSpPr>
        <dsp:cNvPr id="0" name=""/>
        <dsp:cNvSpPr/>
      </dsp:nvSpPr>
      <dsp:spPr>
        <a:xfrm rot="5400000">
          <a:off x="4218465" y="101209"/>
          <a:ext cx="4010322" cy="4010322"/>
        </a:xfrm>
        <a:prstGeom prst="downArrow">
          <a:avLst>
            <a:gd name="adj1" fmla="val 50000"/>
            <a:gd name="adj2" fmla="val 35000"/>
          </a:avLst>
        </a:prstGeom>
        <a:solidFill>
          <a:schemeClr val="accent5">
            <a:shade val="80000"/>
            <a:hueOff val="189181"/>
            <a:satOff val="3184"/>
            <a:lumOff val="22673"/>
            <a:alphaOff val="0"/>
          </a:schemeClr>
        </a:solidFill>
        <a:ln>
          <a:noFill/>
        </a:ln>
        <a:effectLst>
          <a:outerShdw blurRad="57150" dist="38100" dir="5400000" algn="ctr" rotWithShape="0">
            <a:schemeClr val="accent5">
              <a:shade val="80000"/>
              <a:hueOff val="189181"/>
              <a:satOff val="3184"/>
              <a:lumOff val="22673"/>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4264" tIns="334264" rIns="334264" bIns="334264" numCol="1" spcCol="1270" anchor="ctr" anchorCtr="0">
          <a:noAutofit/>
        </a:bodyPr>
        <a:lstStyle/>
        <a:p>
          <a:pPr marL="0" lvl="0" indent="0" algn="ctr" defTabSz="2089150">
            <a:lnSpc>
              <a:spcPct val="90000"/>
            </a:lnSpc>
            <a:spcBef>
              <a:spcPct val="0"/>
            </a:spcBef>
            <a:spcAft>
              <a:spcPct val="35000"/>
            </a:spcAft>
            <a:buNone/>
          </a:pPr>
          <a:r>
            <a:rPr lang="en-US" sz="4700" kern="1200" dirty="0"/>
            <a:t>Protected Areas</a:t>
          </a:r>
        </a:p>
      </dsp:txBody>
      <dsp:txXfrm rot="-5400000">
        <a:off x="4920272" y="1103790"/>
        <a:ext cx="3308516" cy="200516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B00FE0-4A98-FA4F-B6EB-4C6FD8903422}" type="datetime1">
              <a:rPr lang="en-CA" smtClean="0"/>
              <a:t>2019-06-19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Course Developed by Melissa Luhtanen, J.D., Alberta Civil Liberties Research Centre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BA71D6-3C42-5C4C-9651-B5333D1094A2}" type="slidenum">
              <a:rPr lang="en-US" smtClean="0"/>
              <a:t>‹#›</a:t>
            </a:fld>
            <a:endParaRPr lang="en-US"/>
          </a:p>
        </p:txBody>
      </p:sp>
    </p:spTree>
    <p:extLst>
      <p:ext uri="{BB962C8B-B14F-4D97-AF65-F5344CB8AC3E}">
        <p14:creationId xmlns:p14="http://schemas.microsoft.com/office/powerpoint/2010/main" val="70092775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51E7E4-5A68-914F-B405-7987C2BD3EED}" type="datetime1">
              <a:rPr lang="en-CA" smtClean="0"/>
              <a:t>2019-06-19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Course Developed by Melissa Luhtanen, J.D., Alberta Civil Liberties Research Centre</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7BD19-1F31-6A46-AB01-E8E556A3A02B}" type="slidenum">
              <a:rPr lang="en-US" smtClean="0"/>
              <a:t>‹#›</a:t>
            </a:fld>
            <a:endParaRPr lang="en-US"/>
          </a:p>
        </p:txBody>
      </p:sp>
    </p:spTree>
    <p:extLst>
      <p:ext uri="{BB962C8B-B14F-4D97-AF65-F5344CB8AC3E}">
        <p14:creationId xmlns:p14="http://schemas.microsoft.com/office/powerpoint/2010/main" val="1726380865"/>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7BD19-1F31-6A46-AB01-E8E556A3A02B}" type="slidenum">
              <a:rPr lang="en-US" smtClean="0"/>
              <a:t>1</a:t>
            </a:fld>
            <a:endParaRPr lang="en-US"/>
          </a:p>
        </p:txBody>
      </p:sp>
      <p:sp>
        <p:nvSpPr>
          <p:cNvPr id="5" name="Footer Placeholder 4"/>
          <p:cNvSpPr>
            <a:spLocks noGrp="1"/>
          </p:cNvSpPr>
          <p:nvPr>
            <p:ph type="ftr" sz="quarter" idx="11"/>
          </p:nvPr>
        </p:nvSpPr>
        <p:spPr/>
        <p:txBody>
          <a:bodyPr/>
          <a:lstStyle/>
          <a:p>
            <a:r>
              <a:rPr lang="en-US"/>
              <a:t>Course Developed by Melissa Luhtanen, J.D., Alberta Civil Liberties Research Centre</a:t>
            </a:r>
          </a:p>
        </p:txBody>
      </p:sp>
    </p:spTree>
    <p:extLst>
      <p:ext uri="{BB962C8B-B14F-4D97-AF65-F5344CB8AC3E}">
        <p14:creationId xmlns:p14="http://schemas.microsoft.com/office/powerpoint/2010/main" val="362623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grounds protected under the AHRA have evolved since it was</a:t>
            </a:r>
            <a:r>
              <a:rPr lang="en-US" baseline="0" dirty="0"/>
              <a:t> first enacted but we know that certain groups—among them Indigenous Peoples, racial and religious minority groups, immigrants and refugees, homeless people and people living in poverty, people with mental and physical disabilities, women and the LGBTQ community—continue to experience discrimination and other barriers and inequities in their day-to-day lives.</a:t>
            </a:r>
            <a:endParaRPr lang="en-US" dirty="0"/>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22</a:t>
            </a:fld>
            <a:endParaRPr lang="en-US"/>
          </a:p>
        </p:txBody>
      </p:sp>
    </p:spTree>
    <p:extLst>
      <p:ext uri="{BB962C8B-B14F-4D97-AF65-F5344CB8AC3E}">
        <p14:creationId xmlns:p14="http://schemas.microsoft.com/office/powerpoint/2010/main" val="218334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Wh</a:t>
            </a:r>
          </a:p>
        </p:txBody>
      </p:sp>
      <p:sp>
        <p:nvSpPr>
          <p:cNvPr id="5529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77D53BEE-E489-FE47-82EB-FAD64AB2DBDF}" type="slidenum">
              <a:rPr lang="en-US" sz="1200">
                <a:latin typeface="Arial" charset="0"/>
              </a:rPr>
              <a:pPr eaLnBrk="1" hangingPunct="1"/>
              <a:t>23</a:t>
            </a:fld>
            <a:endParaRPr lang="en-US" sz="1200">
              <a:latin typeface="Arial" charset="0"/>
            </a:endParaRPr>
          </a:p>
        </p:txBody>
      </p:sp>
      <p:sp>
        <p:nvSpPr>
          <p:cNvPr id="5" name="Footer Placeholder 4"/>
          <p:cNvSpPr>
            <a:spLocks noGrp="1"/>
          </p:cNvSpPr>
          <p:nvPr>
            <p:ph type="ftr" sz="quarter" idx="4"/>
          </p:nvPr>
        </p:nvSpPr>
        <p:spPr/>
        <p:txBody>
          <a:bodyPr/>
          <a:lstStyle/>
          <a:p>
            <a:pPr>
              <a:defRPr/>
            </a:pPr>
            <a:r>
              <a:rPr lang="en-US"/>
              <a:t>Course Developed by Melissa Luhtanen, J.D., Alberta Civil Liberties Research Centre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Figures represent grounds cited in 923 complaints from April 1, 2016 to March 31, 2017.</a:t>
            </a:r>
          </a:p>
          <a:p>
            <a:endParaRPr lang="en-US" dirty="0"/>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25</a:t>
            </a:fld>
            <a:endParaRPr lang="en-US"/>
          </a:p>
        </p:txBody>
      </p:sp>
    </p:spTree>
    <p:extLst>
      <p:ext uri="{BB962C8B-B14F-4D97-AF65-F5344CB8AC3E}">
        <p14:creationId xmlns:p14="http://schemas.microsoft.com/office/powerpoint/2010/main" val="1569155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Canadian human rights law, employers have an obligation to  adjust workplace rules, policies and practices that have a negative impact on  employees or job applicants because of one or more of the 15 grounds upon</a:t>
            </a:r>
            <a:r>
              <a:rPr lang="en-US" baseline="0" dirty="0"/>
              <a:t> which discrimination is prohibited. </a:t>
            </a:r>
            <a:r>
              <a:rPr lang="en-US" dirty="0"/>
              <a:t>In other words, employers have a  duty to accommodate employees</a:t>
            </a:r>
            <a:r>
              <a:rPr lang="en-US" baseline="0" dirty="0"/>
              <a:t> or job applicants</a:t>
            </a:r>
            <a:r>
              <a:rPr lang="en-US" dirty="0"/>
              <a:t> in the workplace. An employer’s failure to  accommodate an employee or job applicant</a:t>
            </a:r>
            <a:r>
              <a:rPr lang="en-US" baseline="0" dirty="0"/>
              <a:t> </a:t>
            </a:r>
            <a:r>
              <a:rPr lang="en-US" dirty="0"/>
              <a:t> may result in a claim of  discrimination</a:t>
            </a:r>
          </a:p>
          <a:p>
            <a:endParaRPr lang="en-US" dirty="0"/>
          </a:p>
          <a:p>
            <a:endParaRPr lang="en-US" dirty="0"/>
          </a:p>
          <a:p>
            <a:r>
              <a:rPr lang="en-US" dirty="0" err="1"/>
              <a:t>Saadati</a:t>
            </a:r>
            <a:r>
              <a:rPr lang="en-US" dirty="0"/>
              <a:t> v. Moorhead, 2017 SCC 28 (</a:t>
            </a:r>
            <a:r>
              <a:rPr lang="en-US" dirty="0" err="1"/>
              <a:t>CanLII</a:t>
            </a:r>
            <a:r>
              <a:rPr lang="en-US" dirty="0"/>
              <a:t>)</a:t>
            </a:r>
          </a:p>
          <a:p>
            <a:r>
              <a:rPr lang="en-US" dirty="0"/>
              <a:t>Questions that may result in an applicant providing information related to a protected ground or questions about issues such as disability or accommodation of an applicant should generally not be explored during interviews. It is more appropriate to discuss accommodation issues after a conditional job offer is made. Employers are required to accommodate both job applicants and employees to the point of "undue hardship."</a:t>
            </a:r>
          </a:p>
        </p:txBody>
      </p:sp>
      <p:sp>
        <p:nvSpPr>
          <p:cNvPr id="4" name="Slide Number Placeholder 3"/>
          <p:cNvSpPr>
            <a:spLocks noGrp="1"/>
          </p:cNvSpPr>
          <p:nvPr>
            <p:ph type="sldNum" sz="quarter" idx="10"/>
          </p:nvPr>
        </p:nvSpPr>
        <p:spPr/>
        <p:txBody>
          <a:bodyPr/>
          <a:lstStyle/>
          <a:p>
            <a:fld id="{2667BD19-1F31-6A46-AB01-E8E556A3A02B}" type="slidenum">
              <a:rPr lang="en-US" smtClean="0"/>
              <a:t>31</a:t>
            </a:fld>
            <a:endParaRPr lang="en-US"/>
          </a:p>
        </p:txBody>
      </p:sp>
      <p:sp>
        <p:nvSpPr>
          <p:cNvPr id="5" name="Footer Placeholder 4"/>
          <p:cNvSpPr>
            <a:spLocks noGrp="1"/>
          </p:cNvSpPr>
          <p:nvPr>
            <p:ph type="ftr" sz="quarter" idx="11"/>
          </p:nvPr>
        </p:nvSpPr>
        <p:spPr/>
        <p:txBody>
          <a:bodyPr/>
          <a:lstStyle/>
          <a:p>
            <a:r>
              <a:rPr lang="en-US"/>
              <a:t>Course Developed by Melissa Luhtanen, J.D., LuhtanenLaw@gmail.com</a:t>
            </a:r>
          </a:p>
        </p:txBody>
      </p:sp>
      <p:sp>
        <p:nvSpPr>
          <p:cNvPr id="6" name="Date Placeholder 5"/>
          <p:cNvSpPr>
            <a:spLocks noGrp="1"/>
          </p:cNvSpPr>
          <p:nvPr>
            <p:ph type="dt" idx="12"/>
          </p:nvPr>
        </p:nvSpPr>
        <p:spPr/>
        <p:txBody>
          <a:bodyPr/>
          <a:lstStyle/>
          <a:p>
            <a:fld id="{E8ADC474-3CF0-C24E-B9FC-756ECE61F3E8}" type="datetime3">
              <a:rPr lang="en-CA" smtClean="0"/>
              <a:t>19 June 2019</a:t>
            </a:fld>
            <a:endParaRPr lang="en-US"/>
          </a:p>
        </p:txBody>
      </p:sp>
    </p:spTree>
    <p:extLst>
      <p:ext uri="{BB962C8B-B14F-4D97-AF65-F5344CB8AC3E}">
        <p14:creationId xmlns:p14="http://schemas.microsoft.com/office/powerpoint/2010/main" val="3120417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When the accommodation causes the company </a:t>
            </a:r>
            <a:r>
              <a:rPr lang="en-US" i="1" dirty="0"/>
              <a:t>an undue hardship</a:t>
            </a:r>
            <a:r>
              <a:rPr lang="en-US" dirty="0"/>
              <a:t> then the company may decide to claim that the employee could not be accommodated. </a:t>
            </a:r>
          </a:p>
          <a:p>
            <a:pPr marL="0" indent="0">
              <a:buNone/>
            </a:pPr>
            <a:r>
              <a:rPr lang="en-US" dirty="0"/>
              <a:t>However, there is no hard and fast rule as to what constitutes an undue hardship. </a:t>
            </a:r>
          </a:p>
          <a:p>
            <a:endParaRPr lang="en-US" dirty="0"/>
          </a:p>
          <a:p>
            <a:r>
              <a:rPr lang="en-US" dirty="0"/>
              <a:t>What is the financial cost?</a:t>
            </a:r>
          </a:p>
          <a:p>
            <a:r>
              <a:rPr lang="en-US" dirty="0"/>
              <a:t>What is the size of the company and what resources can the employer provide?</a:t>
            </a:r>
          </a:p>
          <a:p>
            <a:r>
              <a:rPr lang="en-US" dirty="0"/>
              <a:t>Will the accommodation involve a large disruption to operations?</a:t>
            </a:r>
          </a:p>
          <a:p>
            <a:r>
              <a:rPr lang="en-US" dirty="0"/>
              <a:t>Can the company interchange individual jobs in the workforce or assign the employee to a more suitable facility?</a:t>
            </a:r>
          </a:p>
          <a:p>
            <a:r>
              <a:rPr lang="en-US" dirty="0"/>
              <a:t>Are there any health and safety concerns?</a:t>
            </a:r>
          </a:p>
          <a:p>
            <a:endParaRPr lang="en-US" dirty="0"/>
          </a:p>
        </p:txBody>
      </p:sp>
      <p:sp>
        <p:nvSpPr>
          <p:cNvPr id="4" name="Footer Placeholder 3"/>
          <p:cNvSpPr>
            <a:spLocks noGrp="1"/>
          </p:cNvSpPr>
          <p:nvPr>
            <p:ph type="ftr" sz="quarter" idx="10"/>
          </p:nvPr>
        </p:nvSpPr>
        <p:spPr/>
        <p:txBody>
          <a:bodyPr/>
          <a:lstStyle/>
          <a:p>
            <a:r>
              <a:rPr lang="en-US"/>
              <a:t>Course Developed by Melissa Luhtanen, J.D., LuhtanenLaw@gmail.com</a:t>
            </a:r>
          </a:p>
        </p:txBody>
      </p:sp>
      <p:sp>
        <p:nvSpPr>
          <p:cNvPr id="5" name="Slide Number Placeholder 4"/>
          <p:cNvSpPr>
            <a:spLocks noGrp="1"/>
          </p:cNvSpPr>
          <p:nvPr>
            <p:ph type="sldNum" sz="quarter" idx="11"/>
          </p:nvPr>
        </p:nvSpPr>
        <p:spPr/>
        <p:txBody>
          <a:bodyPr/>
          <a:lstStyle/>
          <a:p>
            <a:fld id="{2667BD19-1F31-6A46-AB01-E8E556A3A02B}" type="slidenum">
              <a:rPr lang="en-US" smtClean="0"/>
              <a:t>32</a:t>
            </a:fld>
            <a:endParaRPr lang="en-US"/>
          </a:p>
        </p:txBody>
      </p:sp>
      <p:sp>
        <p:nvSpPr>
          <p:cNvPr id="6" name="Date Placeholder 5"/>
          <p:cNvSpPr>
            <a:spLocks noGrp="1"/>
          </p:cNvSpPr>
          <p:nvPr>
            <p:ph type="dt" idx="12"/>
          </p:nvPr>
        </p:nvSpPr>
        <p:spPr/>
        <p:txBody>
          <a:bodyPr/>
          <a:lstStyle/>
          <a:p>
            <a:fld id="{65E0FA22-6F30-F645-9111-1FEF720A3283}" type="datetime3">
              <a:rPr lang="en-CA" smtClean="0"/>
              <a:t>19 June 2019</a:t>
            </a:fld>
            <a:endParaRPr lang="en-US"/>
          </a:p>
        </p:txBody>
      </p:sp>
    </p:spTree>
    <p:extLst>
      <p:ext uri="{BB962C8B-B14F-4D97-AF65-F5344CB8AC3E}">
        <p14:creationId xmlns:p14="http://schemas.microsoft.com/office/powerpoint/2010/main" val="1806458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Sometimes it can feel  as if the employer’s duty to inquire, the requirement to ensure employee  privacy and the need to develop appropriate accommodations for disabled  employees all compete with each other for the employer’s care and attention.</a:t>
            </a:r>
          </a:p>
          <a:p>
            <a:r>
              <a:rPr lang="en-US" baseline="0" dirty="0"/>
              <a:t>EMPLOYER:</a:t>
            </a:r>
          </a:p>
          <a:p>
            <a:r>
              <a:rPr lang="en-US" baseline="0" dirty="0"/>
              <a:t>Onus on the employer to accommodate</a:t>
            </a:r>
          </a:p>
          <a:p>
            <a:r>
              <a:rPr lang="en-US" baseline="0" dirty="0"/>
              <a:t>Respect the dignity &amp; privacy of employee</a:t>
            </a:r>
          </a:p>
          <a:p>
            <a:r>
              <a:rPr lang="en-US" baseline="0" dirty="0"/>
              <a:t>Discuss and consider needs of employee</a:t>
            </a:r>
          </a:p>
          <a:p>
            <a:r>
              <a:rPr lang="en-US" baseline="0" dirty="0"/>
              <a:t>Review medical info and request more if needed</a:t>
            </a:r>
          </a:p>
          <a:p>
            <a:r>
              <a:rPr lang="en-US" baseline="0" dirty="0"/>
              <a:t>Make substantial and meaningful steps to accommodate</a:t>
            </a:r>
          </a:p>
          <a:p>
            <a:r>
              <a:rPr lang="en-US" baseline="0" dirty="0"/>
              <a:t>Consult an expert if necessary</a:t>
            </a:r>
          </a:p>
          <a:p>
            <a:r>
              <a:rPr lang="en-US" baseline="0" dirty="0"/>
              <a:t>Be flexible and deal with each </a:t>
            </a:r>
            <a:r>
              <a:rPr lang="en-US" baseline="0" dirty="0" err="1"/>
              <a:t>accom</a:t>
            </a:r>
            <a:r>
              <a:rPr lang="en-US" baseline="0" dirty="0"/>
              <a:t> individually</a:t>
            </a:r>
          </a:p>
          <a:p>
            <a:r>
              <a:rPr lang="en-US" baseline="0" dirty="0"/>
              <a:t>Respond in a reasonable time</a:t>
            </a:r>
          </a:p>
          <a:p>
            <a:r>
              <a:rPr lang="en-US" baseline="0" dirty="0"/>
              <a:t>Provide details to justify a refusal to accommodate</a:t>
            </a:r>
          </a:p>
          <a:p>
            <a:r>
              <a:rPr lang="en-US" baseline="0" dirty="0"/>
              <a:t>Regular check-ins</a:t>
            </a:r>
            <a:endParaRPr lang="en-US" dirty="0"/>
          </a:p>
          <a:p>
            <a:endParaRPr lang="en-US" dirty="0"/>
          </a:p>
          <a:p>
            <a:r>
              <a:rPr lang="en-US" dirty="0"/>
              <a:t>EMPLOYEE:</a:t>
            </a:r>
          </a:p>
          <a:p>
            <a:r>
              <a:rPr lang="en-US" dirty="0"/>
              <a:t>Inform</a:t>
            </a:r>
            <a:r>
              <a:rPr lang="en-US" baseline="0" dirty="0"/>
              <a:t> employer – this may also be if the employer sees the need for accommodation</a:t>
            </a:r>
          </a:p>
          <a:p>
            <a:r>
              <a:rPr lang="en-US" baseline="0" dirty="0"/>
              <a:t>Provide medical evidence</a:t>
            </a:r>
          </a:p>
          <a:p>
            <a:r>
              <a:rPr lang="en-US" baseline="0" dirty="0"/>
              <a:t>Provide reasonable amount of time for accommodation if possible</a:t>
            </a:r>
          </a:p>
          <a:p>
            <a:r>
              <a:rPr lang="en-US" baseline="0" dirty="0"/>
              <a:t>Discuss and consider reasonable options</a:t>
            </a:r>
          </a:p>
          <a:p>
            <a:r>
              <a:rPr lang="en-US" baseline="0" dirty="0"/>
              <a:t>Cooperate with a work agreement</a:t>
            </a:r>
          </a:p>
          <a:p>
            <a:r>
              <a:rPr lang="en-US" baseline="0" dirty="0"/>
              <a:t>Advise employer if accommodation needs to be changed</a:t>
            </a:r>
          </a:p>
          <a:p>
            <a:r>
              <a:rPr lang="en-US" baseline="0" dirty="0"/>
              <a:t>Willingness to review and modify</a:t>
            </a:r>
          </a:p>
          <a:p>
            <a:r>
              <a:rPr lang="en-US" baseline="0" dirty="0"/>
              <a:t>Tell employer when accommodation not needed</a:t>
            </a:r>
          </a:p>
          <a:p>
            <a:endParaRPr lang="en-US" baseline="0" dirty="0"/>
          </a:p>
        </p:txBody>
      </p:sp>
      <p:sp>
        <p:nvSpPr>
          <p:cNvPr id="4" name="Footer Placeholder 3"/>
          <p:cNvSpPr>
            <a:spLocks noGrp="1"/>
          </p:cNvSpPr>
          <p:nvPr>
            <p:ph type="ftr" sz="quarter" idx="10"/>
          </p:nvPr>
        </p:nvSpPr>
        <p:spPr/>
        <p:txBody>
          <a:bodyPr/>
          <a:lstStyle/>
          <a:p>
            <a:r>
              <a:rPr lang="en-US"/>
              <a:t>Course Developed by Melissa Luhtanen, J.D., LuhtanenLaw@gmail.com</a:t>
            </a:r>
          </a:p>
        </p:txBody>
      </p:sp>
      <p:sp>
        <p:nvSpPr>
          <p:cNvPr id="5" name="Slide Number Placeholder 4"/>
          <p:cNvSpPr>
            <a:spLocks noGrp="1"/>
          </p:cNvSpPr>
          <p:nvPr>
            <p:ph type="sldNum" sz="quarter" idx="11"/>
          </p:nvPr>
        </p:nvSpPr>
        <p:spPr/>
        <p:txBody>
          <a:bodyPr/>
          <a:lstStyle/>
          <a:p>
            <a:fld id="{2667BD19-1F31-6A46-AB01-E8E556A3A02B}" type="slidenum">
              <a:rPr lang="en-US" smtClean="0"/>
              <a:t>33</a:t>
            </a:fld>
            <a:endParaRPr lang="en-US"/>
          </a:p>
        </p:txBody>
      </p:sp>
      <p:sp>
        <p:nvSpPr>
          <p:cNvPr id="6" name="Date Placeholder 5"/>
          <p:cNvSpPr>
            <a:spLocks noGrp="1"/>
          </p:cNvSpPr>
          <p:nvPr>
            <p:ph type="dt" idx="12"/>
          </p:nvPr>
        </p:nvSpPr>
        <p:spPr/>
        <p:txBody>
          <a:bodyPr/>
          <a:lstStyle/>
          <a:p>
            <a:fld id="{A80BF0CC-2A70-A842-B7EC-80409BCCD90C}" type="datetime3">
              <a:rPr lang="en-CA" smtClean="0"/>
              <a:t>19 June 2019</a:t>
            </a:fld>
            <a:endParaRPr lang="en-US"/>
          </a:p>
        </p:txBody>
      </p:sp>
    </p:spTree>
    <p:extLst>
      <p:ext uri="{BB962C8B-B14F-4D97-AF65-F5344CB8AC3E}">
        <p14:creationId xmlns:p14="http://schemas.microsoft.com/office/powerpoint/2010/main" val="575666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discussion taken from</a:t>
            </a:r>
            <a:r>
              <a:rPr lang="en-US" baseline="0" dirty="0"/>
              <a:t> </a:t>
            </a:r>
            <a:r>
              <a:rPr lang="en-US" i="1" baseline="0" dirty="0"/>
              <a:t>Happy </a:t>
            </a:r>
            <a:r>
              <a:rPr lang="en-US" i="1" baseline="0" dirty="0" err="1"/>
              <a:t>Himmelfahrt</a:t>
            </a:r>
            <a:r>
              <a:rPr lang="en-US" i="1" baseline="0" dirty="0"/>
              <a:t>: 5 Employer FAQs About Religious Accommodation @ Work</a:t>
            </a:r>
            <a:r>
              <a:rPr lang="en-US" i="0" baseline="0" dirty="0"/>
              <a:t> - </a:t>
            </a:r>
            <a:endParaRPr lang="en-US" i="1" baseline="0" dirty="0"/>
          </a:p>
          <a:p>
            <a:endParaRPr lang="en-US" baseline="0" dirty="0"/>
          </a:p>
          <a:p>
            <a:r>
              <a:rPr lang="en-US" baseline="0" dirty="0"/>
              <a:t>H.T. v. ES Holdings Inc. o/a Country Herbs, 2015 HRTO 1067 (</a:t>
            </a:r>
            <a:r>
              <a:rPr lang="en-US" baseline="0" dirty="0" err="1"/>
              <a:t>CanLII</a:t>
            </a:r>
            <a:r>
              <a:rPr lang="en-US" baseline="0" dirty="0"/>
              <a:t>)</a:t>
            </a:r>
          </a:p>
          <a:p>
            <a:r>
              <a:rPr lang="en-US" baseline="0" dirty="0"/>
              <a:t>by Malcolm Boyle — </a:t>
            </a:r>
            <a:r>
              <a:rPr lang="en-US" baseline="0" dirty="0" err="1"/>
              <a:t>McInnes</a:t>
            </a:r>
            <a:r>
              <a:rPr lang="en-US" baseline="0" dirty="0"/>
              <a:t> Cooper</a:t>
            </a:r>
          </a:p>
          <a:p>
            <a:r>
              <a:rPr lang="en-US" baseline="0" dirty="0"/>
              <a:t>Default</a:t>
            </a:r>
          </a:p>
          <a:p>
            <a:r>
              <a:rPr lang="en-US" baseline="0" dirty="0"/>
              <a:t>By Malcolm Boyle, QC</a:t>
            </a:r>
            <a:endParaRPr lang="en-US" dirty="0"/>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35</a:t>
            </a:fld>
            <a:endParaRPr lang="en-US"/>
          </a:p>
        </p:txBody>
      </p:sp>
    </p:spTree>
    <p:extLst>
      <p:ext uri="{BB962C8B-B14F-4D97-AF65-F5344CB8AC3E}">
        <p14:creationId xmlns:p14="http://schemas.microsoft.com/office/powerpoint/2010/main" val="2061420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Keep a paper trail of all interactions, and document discussions, agreements and notices</a:t>
            </a:r>
          </a:p>
          <a:p>
            <a:pPr marL="0" indent="0">
              <a:buNone/>
            </a:pPr>
            <a:r>
              <a:rPr lang="en-US" dirty="0"/>
              <a:t>Have forms for performance reviews and warning letters</a:t>
            </a:r>
          </a:p>
          <a:p>
            <a:endParaRPr lang="en-US" dirty="0"/>
          </a:p>
        </p:txBody>
      </p:sp>
      <p:sp>
        <p:nvSpPr>
          <p:cNvPr id="4" name="Footer Placeholder 3"/>
          <p:cNvSpPr>
            <a:spLocks noGrp="1"/>
          </p:cNvSpPr>
          <p:nvPr>
            <p:ph type="ftr" sz="quarter" idx="10"/>
          </p:nvPr>
        </p:nvSpPr>
        <p:spPr/>
        <p:txBody>
          <a:bodyPr/>
          <a:lstStyle/>
          <a:p>
            <a:r>
              <a:rPr lang="en-US"/>
              <a:t>Course Developed by Melissa Luhtanen, J.D., LuhtanenLaw@gmail.com</a:t>
            </a:r>
          </a:p>
        </p:txBody>
      </p:sp>
      <p:sp>
        <p:nvSpPr>
          <p:cNvPr id="5" name="Slide Number Placeholder 4"/>
          <p:cNvSpPr>
            <a:spLocks noGrp="1"/>
          </p:cNvSpPr>
          <p:nvPr>
            <p:ph type="sldNum" sz="quarter" idx="11"/>
          </p:nvPr>
        </p:nvSpPr>
        <p:spPr/>
        <p:txBody>
          <a:bodyPr/>
          <a:lstStyle/>
          <a:p>
            <a:fld id="{2667BD19-1F31-6A46-AB01-E8E556A3A02B}" type="slidenum">
              <a:rPr lang="en-US" smtClean="0"/>
              <a:t>47</a:t>
            </a:fld>
            <a:endParaRPr lang="en-US"/>
          </a:p>
        </p:txBody>
      </p:sp>
      <p:sp>
        <p:nvSpPr>
          <p:cNvPr id="6" name="Date Placeholder 5"/>
          <p:cNvSpPr>
            <a:spLocks noGrp="1"/>
          </p:cNvSpPr>
          <p:nvPr>
            <p:ph type="dt" idx="12"/>
          </p:nvPr>
        </p:nvSpPr>
        <p:spPr/>
        <p:txBody>
          <a:bodyPr/>
          <a:lstStyle/>
          <a:p>
            <a:fld id="{97A45C59-C888-6241-A788-E0E66198A8E2}" type="datetime3">
              <a:rPr lang="en-CA" smtClean="0"/>
              <a:t>19 June 2019</a:t>
            </a:fld>
            <a:endParaRPr lang="en-US"/>
          </a:p>
        </p:txBody>
      </p:sp>
    </p:spTree>
    <p:extLst>
      <p:ext uri="{BB962C8B-B14F-4D97-AF65-F5344CB8AC3E}">
        <p14:creationId xmlns:p14="http://schemas.microsoft.com/office/powerpoint/2010/main" val="3094228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MS PGothic" charset="0"/>
            </a:endParaRPr>
          </a:p>
        </p:txBody>
      </p:sp>
      <p:sp>
        <p:nvSpPr>
          <p:cNvPr id="6144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CCDEA3B7-27F1-5744-A76C-BD896FA0BFCF}" type="slidenum">
              <a:rPr lang="en-US" sz="1200">
                <a:latin typeface="Arial" charset="0"/>
                <a:cs typeface="Arial" charset="0"/>
              </a:rPr>
              <a:pPr eaLnBrk="1" hangingPunct="1"/>
              <a:t>48</a:t>
            </a:fld>
            <a:endParaRPr lang="en-US" sz="120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rights legislation is put in place to protect people from discrimination. It seeks to guarantee people equal treatment regardless of certain identified characteristics (called “prohibited grounds of discrimination”) that have attracted historical stereotyping or bias in relation to employment. </a:t>
            </a:r>
          </a:p>
          <a:p>
            <a:r>
              <a:rPr lang="en-US" dirty="0"/>
              <a:t>Employers have an obligation to create an inclusive workplace. This includes removing discriminatory barriers that prevent individuals from getting a job or promotion; accommodating employees who have special needs; and ensuring that the work environment is free from harassment.</a:t>
            </a:r>
          </a:p>
          <a:p>
            <a:endParaRPr lang="en-US" dirty="0"/>
          </a:p>
          <a:p>
            <a:endParaRPr lang="en-US" dirty="0"/>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4</a:t>
            </a:fld>
            <a:endParaRPr lang="en-US"/>
          </a:p>
        </p:txBody>
      </p:sp>
    </p:spTree>
    <p:extLst>
      <p:ext uri="{BB962C8B-B14F-4D97-AF65-F5344CB8AC3E}">
        <p14:creationId xmlns:p14="http://schemas.microsoft.com/office/powerpoint/2010/main" val="180660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marked the 150th anniversary of Confederation in Canada, 35 years since the introduction of the Canadian Charter of Rights and Freedoms, and the 45th anniversary of the legislation that enabled the establishment of the Alberta Human Rights Commission.</a:t>
            </a:r>
          </a:p>
          <a:p>
            <a:endParaRPr lang="en-US" dirty="0"/>
          </a:p>
          <a:p>
            <a:r>
              <a:rPr lang="en-US" dirty="0"/>
              <a:t>Canada has signed on to many international human rights Conventions, documents and treaties.</a:t>
            </a:r>
          </a:p>
          <a:p>
            <a:r>
              <a:rPr lang="en-US" dirty="0"/>
              <a:t>Examples include:</a:t>
            </a:r>
          </a:p>
          <a:p>
            <a:endParaRPr lang="en-US" dirty="0"/>
          </a:p>
          <a:p>
            <a:r>
              <a:rPr lang="en-US" dirty="0"/>
              <a:t>Universal Declaration of Human Rights</a:t>
            </a:r>
          </a:p>
          <a:p>
            <a:r>
              <a:rPr lang="en-US" dirty="0"/>
              <a:t>International Covenant on Civil and Political Rights</a:t>
            </a:r>
          </a:p>
          <a:p>
            <a:r>
              <a:rPr lang="en-US" dirty="0"/>
              <a:t>International Covenant on Economic, Social and Cultural Rights</a:t>
            </a:r>
          </a:p>
          <a:p>
            <a:r>
              <a:rPr lang="en-US" dirty="0"/>
              <a:t>International Convention on the Elimination of All Forms of Racial Discrimination</a:t>
            </a:r>
          </a:p>
          <a:p>
            <a:r>
              <a:rPr lang="en-US" dirty="0"/>
              <a:t>International Convention on the Elimination of All Forms of Discrimination against Women.</a:t>
            </a:r>
          </a:p>
          <a:p>
            <a:r>
              <a:rPr lang="en-US" dirty="0"/>
              <a:t>In Canada, international documents are not part of domestic law unless the government passes a statute to put them into action. However, the values reflected in international human rights law may help us interpret human rights laws. This means that international documents may play an important role in interpreting the Code.</a:t>
            </a:r>
          </a:p>
          <a:p>
            <a:endParaRPr lang="en-US" dirty="0"/>
          </a:p>
          <a:p>
            <a:endParaRPr lang="en-US" dirty="0"/>
          </a:p>
          <a:p>
            <a:r>
              <a:rPr lang="en-US" dirty="0"/>
              <a:t>-Privacy issues should be directed to the Office of the Information and Privacy Commissioner;</a:t>
            </a:r>
          </a:p>
          <a:p>
            <a:r>
              <a:rPr lang="en-US" dirty="0"/>
              <a:t>-</a:t>
            </a:r>
            <a:r>
              <a:rPr lang="en-US" baseline="0" dirty="0"/>
              <a:t> i</a:t>
            </a:r>
            <a:r>
              <a:rPr lang="en-US" dirty="0"/>
              <a:t>njuries at work should be directed to the Workers' Compensation Board (WCB); and</a:t>
            </a:r>
          </a:p>
          <a:p>
            <a:r>
              <a:rPr lang="en-US" dirty="0"/>
              <a:t>- Human rights matters should be addressed to the Commission.</a:t>
            </a:r>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6</a:t>
            </a:fld>
            <a:endParaRPr lang="en-US"/>
          </a:p>
        </p:txBody>
      </p:sp>
    </p:spTree>
    <p:extLst>
      <p:ext uri="{BB962C8B-B14F-4D97-AF65-F5344CB8AC3E}">
        <p14:creationId xmlns:p14="http://schemas.microsoft.com/office/powerpoint/2010/main" val="629008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Prohibits discrimination by federally regulated employers including employers in shipping, ferries, air transportation, railways, telephone, cable, radio and television, crown corporations and ferries.</a:t>
            </a:r>
          </a:p>
          <a:p>
            <a:endParaRPr lang="en-US">
              <a:latin typeface="Arial" charset="0"/>
              <a:ea typeface="MS PGothic" charset="0"/>
            </a:endParaRPr>
          </a:p>
        </p:txBody>
      </p:sp>
      <p:sp>
        <p:nvSpPr>
          <p:cNvPr id="276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D11745FE-93FA-7E42-B74E-D6B5CB2095DE}" type="slidenum">
              <a:rPr lang="en-US" sz="1200">
                <a:latin typeface="Arial" charset="0"/>
              </a:rPr>
              <a:pPr eaLnBrk="1" hangingPunct="1"/>
              <a:t>7</a:t>
            </a:fld>
            <a:endParaRPr 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latin typeface="Arial" charset="0"/>
                <a:ea typeface="MS PGothic" charset="0"/>
              </a:rPr>
              <a:t>The Canadian Charter of Rights and Freedoms is a constitutional document. It is described as the “supreme law” in Canada because it can be used in the courts to challenge or strike down unconstitutional laws or government practices.</a:t>
            </a:r>
          </a:p>
          <a:p>
            <a:endParaRPr lang="en-US" dirty="0">
              <a:latin typeface="Arial" charset="0"/>
              <a:ea typeface="MS PGothic" charset="0"/>
            </a:endParaRPr>
          </a:p>
          <a:p>
            <a:r>
              <a:rPr lang="en-US" dirty="0">
                <a:latin typeface="Arial" charset="0"/>
                <a:ea typeface="MS PGothic" charset="0"/>
              </a:rPr>
              <a:t>The Charter only applies to the acts and conduct of government, and does not apply to the acts of, and conduct between, individuals. In comparison, the Alberta Human Rights Code applies to both private and public sectors, as well as to conduct between individuals within the listed areas, which includes employment.</a:t>
            </a:r>
          </a:p>
        </p:txBody>
      </p:sp>
      <p:sp>
        <p:nvSpPr>
          <p:cNvPr id="481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988B8198-20F6-D94A-83D6-C4D23A5CF5E5}" type="slidenum">
              <a:rPr lang="en-US" sz="1200">
                <a:latin typeface="Arial" charset="0"/>
              </a:rPr>
              <a:pPr eaLnBrk="1" hangingPunct="1"/>
              <a:t>9</a:t>
            </a:fld>
            <a:endParaRPr lang="en-US"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MS PGothic" charset="0"/>
              </a:rPr>
              <a:t>The Charter guarantees equal rights and treatment based on a number of grounds, including race, national or ethnic origin, </a:t>
            </a:r>
            <a:r>
              <a:rPr lang="en-US" dirty="0" err="1">
                <a:latin typeface="Arial" charset="0"/>
                <a:ea typeface="MS PGothic" charset="0"/>
              </a:rPr>
              <a:t>colour</a:t>
            </a:r>
            <a:r>
              <a:rPr lang="en-US" dirty="0">
                <a:latin typeface="Arial" charset="0"/>
                <a:ea typeface="MS PGothic" charset="0"/>
              </a:rPr>
              <a:t>, religion, sex, age, or mental or physical disability.</a:t>
            </a:r>
          </a:p>
          <a:p>
            <a:pPr marL="228600" indent="-228600">
              <a:buAutoNum type="arabicPeriod"/>
            </a:pPr>
            <a:r>
              <a:rPr lang="en-US" dirty="0">
                <a:latin typeface="Arial" charset="0"/>
                <a:ea typeface="MS PGothic" charset="0"/>
              </a:rPr>
              <a:t>Fundamental freedoms </a:t>
            </a:r>
            <a:r>
              <a:rPr lang="mr-IN" dirty="0">
                <a:latin typeface="Arial" charset="0"/>
                <a:ea typeface="MS PGothic" charset="0"/>
              </a:rPr>
              <a:t>–</a:t>
            </a:r>
            <a:r>
              <a:rPr lang="en-US" dirty="0">
                <a:latin typeface="Arial" charset="0"/>
                <a:ea typeface="MS PGothic" charset="0"/>
              </a:rPr>
              <a:t> includes freedom of conscience and religion; thought,</a:t>
            </a:r>
            <a:r>
              <a:rPr lang="en-US" baseline="0" dirty="0">
                <a:latin typeface="Arial" charset="0"/>
                <a:ea typeface="MS PGothic" charset="0"/>
              </a:rPr>
              <a:t> expression</a:t>
            </a:r>
          </a:p>
          <a:p>
            <a:pPr marL="228600" indent="-228600">
              <a:buAutoNum type="arabicPeriod"/>
            </a:pPr>
            <a:r>
              <a:rPr lang="en-US" baseline="0" dirty="0">
                <a:latin typeface="Arial" charset="0"/>
                <a:ea typeface="MS PGothic" charset="0"/>
              </a:rPr>
              <a:t>Democratic </a:t>
            </a:r>
            <a:r>
              <a:rPr lang="mr-IN" baseline="0" dirty="0">
                <a:latin typeface="Arial" charset="0"/>
                <a:ea typeface="MS PGothic" charset="0"/>
              </a:rPr>
              <a:t>–</a:t>
            </a:r>
            <a:r>
              <a:rPr lang="en-US" baseline="0" dirty="0">
                <a:latin typeface="Arial" charset="0"/>
                <a:ea typeface="MS PGothic" charset="0"/>
              </a:rPr>
              <a:t> right of citizen of Canada to vote in federal and provincial elections &amp; be elected thereto</a:t>
            </a:r>
          </a:p>
          <a:p>
            <a:pPr marL="228600" indent="-228600">
              <a:buAutoNum type="arabicPeriod"/>
            </a:pPr>
            <a:r>
              <a:rPr lang="en-US" baseline="0" dirty="0">
                <a:latin typeface="Arial" charset="0"/>
                <a:ea typeface="MS PGothic" charset="0"/>
              </a:rPr>
              <a:t>Language rights </a:t>
            </a:r>
            <a:r>
              <a:rPr lang="mr-IN" baseline="0" dirty="0">
                <a:latin typeface="Arial" charset="0"/>
                <a:ea typeface="MS PGothic" charset="0"/>
              </a:rPr>
              <a:t>–</a:t>
            </a:r>
            <a:r>
              <a:rPr lang="en-US" baseline="0" dirty="0">
                <a:latin typeface="Arial" charset="0"/>
                <a:ea typeface="MS PGothic" charset="0"/>
              </a:rPr>
              <a:t> official languages of English &amp; French have equal rights to be used in Parliament or government </a:t>
            </a:r>
          </a:p>
          <a:p>
            <a:pPr marL="228600" indent="-228600">
              <a:buAutoNum type="arabicPeriod"/>
            </a:pPr>
            <a:r>
              <a:rPr lang="en-US" baseline="0" dirty="0">
                <a:latin typeface="Arial" charset="0"/>
                <a:ea typeface="MS PGothic" charset="0"/>
              </a:rPr>
              <a:t>Mobility </a:t>
            </a:r>
            <a:r>
              <a:rPr lang="mr-IN" baseline="0" dirty="0">
                <a:latin typeface="Arial" charset="0"/>
                <a:ea typeface="MS PGothic" charset="0"/>
              </a:rPr>
              <a:t>–</a:t>
            </a:r>
            <a:r>
              <a:rPr lang="en-US" baseline="0" dirty="0">
                <a:latin typeface="Arial" charset="0"/>
                <a:ea typeface="MS PGothic" charset="0"/>
              </a:rPr>
              <a:t> Canadian citizen’s right to enter, remain &amp; leave Canada; of citizen &amp; permanent resident to move &amp; work </a:t>
            </a:r>
            <a:r>
              <a:rPr lang="en-US" baseline="0" dirty="0" err="1">
                <a:latin typeface="Arial" charset="0"/>
                <a:ea typeface="MS PGothic" charset="0"/>
              </a:rPr>
              <a:t>betw</a:t>
            </a:r>
            <a:r>
              <a:rPr lang="en-US" baseline="0" dirty="0">
                <a:latin typeface="Arial" charset="0"/>
                <a:ea typeface="MS PGothic" charset="0"/>
              </a:rPr>
              <a:t> </a:t>
            </a:r>
            <a:r>
              <a:rPr lang="en-US" baseline="0" dirty="0" err="1">
                <a:latin typeface="Arial" charset="0"/>
                <a:ea typeface="MS PGothic" charset="0"/>
              </a:rPr>
              <a:t>prov</a:t>
            </a:r>
            <a:endParaRPr lang="en-US" baseline="0" dirty="0">
              <a:latin typeface="Arial" charset="0"/>
              <a:ea typeface="MS PGothic" charset="0"/>
            </a:endParaRPr>
          </a:p>
          <a:p>
            <a:pPr marL="228600" indent="-228600">
              <a:buAutoNum type="arabicPeriod"/>
            </a:pPr>
            <a:r>
              <a:rPr lang="en-US" baseline="0" dirty="0">
                <a:latin typeface="Arial" charset="0"/>
                <a:ea typeface="MS PGothic" charset="0"/>
              </a:rPr>
              <a:t>Minority language &amp; education </a:t>
            </a:r>
            <a:r>
              <a:rPr lang="mr-IN" baseline="0" dirty="0">
                <a:latin typeface="Arial" charset="0"/>
                <a:ea typeface="MS PGothic" charset="0"/>
              </a:rPr>
              <a:t>–</a:t>
            </a:r>
            <a:r>
              <a:rPr lang="en-CA" baseline="0" dirty="0">
                <a:latin typeface="Arial" charset="0"/>
                <a:ea typeface="MS PGothic" charset="0"/>
              </a:rPr>
              <a:t> right of first language English or French citizens to have children receive education in E/F</a:t>
            </a:r>
            <a:endParaRPr lang="en-US" baseline="0" dirty="0">
              <a:latin typeface="Arial" charset="0"/>
              <a:ea typeface="MS PGothic" charset="0"/>
            </a:endParaRPr>
          </a:p>
          <a:p>
            <a:pPr marL="228600" indent="-228600">
              <a:buAutoNum type="arabicPeriod"/>
            </a:pPr>
            <a:r>
              <a:rPr lang="en-US" baseline="0" dirty="0">
                <a:latin typeface="Arial" charset="0"/>
                <a:ea typeface="MS PGothic" charset="0"/>
              </a:rPr>
              <a:t>Legal </a:t>
            </a:r>
            <a:r>
              <a:rPr lang="mr-IN" baseline="0" dirty="0">
                <a:latin typeface="Arial" charset="0"/>
                <a:ea typeface="MS PGothic" charset="0"/>
              </a:rPr>
              <a:t>–</a:t>
            </a:r>
            <a:r>
              <a:rPr lang="en-US" baseline="0" dirty="0">
                <a:latin typeface="Arial" charset="0"/>
                <a:ea typeface="MS PGothic" charset="0"/>
              </a:rPr>
              <a:t> 8 legal rights such as no arbitrary detention, security against search &amp; seizure; against self incrimination</a:t>
            </a:r>
          </a:p>
          <a:p>
            <a:pPr marL="228600" indent="-228600">
              <a:buAutoNum type="arabicPeriod"/>
            </a:pPr>
            <a:r>
              <a:rPr lang="en-US" baseline="0" dirty="0">
                <a:latin typeface="Arial" charset="0"/>
                <a:ea typeface="MS PGothic" charset="0"/>
              </a:rPr>
              <a:t>Equality </a:t>
            </a:r>
            <a:r>
              <a:rPr lang="mr-IN" baseline="0" dirty="0">
                <a:latin typeface="Arial" charset="0"/>
                <a:ea typeface="MS PGothic" charset="0"/>
              </a:rPr>
              <a:t>–</a:t>
            </a:r>
            <a:r>
              <a:rPr lang="en-US" baseline="0" dirty="0">
                <a:latin typeface="Arial" charset="0"/>
                <a:ea typeface="MS PGothic" charset="0"/>
              </a:rPr>
              <a:t> equal before &amp; under law &amp; equal protection &amp; benefit of law</a:t>
            </a:r>
            <a:endParaRPr lang="en-US" dirty="0">
              <a:latin typeface="Arial" charset="0"/>
              <a:ea typeface="MS PGothic" charset="0"/>
            </a:endParaRPr>
          </a:p>
          <a:p>
            <a:pPr marL="0" indent="0">
              <a:buNone/>
            </a:pPr>
            <a:endParaRPr lang="en-US" dirty="0">
              <a:latin typeface="Arial" charset="0"/>
              <a:ea typeface="MS PGothic" charset="0"/>
            </a:endParaRPr>
          </a:p>
          <a:p>
            <a:endParaRPr lang="en-US" dirty="0"/>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10</a:t>
            </a:fld>
            <a:endParaRPr lang="en-US"/>
          </a:p>
        </p:txBody>
      </p:sp>
    </p:spTree>
    <p:extLst>
      <p:ext uri="{BB962C8B-B14F-4D97-AF65-F5344CB8AC3E}">
        <p14:creationId xmlns:p14="http://schemas.microsoft.com/office/powerpoint/2010/main" val="1126608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 Equa</a:t>
            </a:r>
            <a:r>
              <a:rPr lang="en-US" baseline="0" dirty="0"/>
              <a:t>l pay - </a:t>
            </a:r>
            <a:r>
              <a:rPr lang="en-US" dirty="0"/>
              <a:t>requires that employees who perform the same or substantially similar work must be paid at the same rate, regardless of gender.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Prohibits retaliation</a:t>
            </a:r>
            <a:r>
              <a:rPr lang="en-US" baseline="0" dirty="0"/>
              <a:t> </a:t>
            </a:r>
            <a:r>
              <a:rPr lang="en-US" dirty="0"/>
              <a:t>against any person who has made a complaint, given evidence or assisted in making a complaint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Human rights law includes the notion of the "extended workplace." Employers may become liable for </a:t>
            </a:r>
            <a:r>
              <a:rPr lang="en-US" dirty="0" err="1"/>
              <a:t>behaviour</a:t>
            </a:r>
            <a:r>
              <a:rPr lang="en-US" dirty="0"/>
              <a:t> or actions that occur away from the physical workplace but that have implications or repercussions in the workplace. For example, staff may be held liable for discriminatory </a:t>
            </a:r>
            <a:r>
              <a:rPr lang="en-US" dirty="0" err="1"/>
              <a:t>behaviour</a:t>
            </a:r>
            <a:r>
              <a:rPr lang="en-US" dirty="0"/>
              <a:t> during business trips, company parties or other company-related functions.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12</a:t>
            </a:fld>
            <a:endParaRPr lang="en-US"/>
          </a:p>
        </p:txBody>
      </p:sp>
    </p:spTree>
    <p:extLst>
      <p:ext uri="{BB962C8B-B14F-4D97-AF65-F5344CB8AC3E}">
        <p14:creationId xmlns:p14="http://schemas.microsoft.com/office/powerpoint/2010/main" val="2873729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 Statements, publications, notices, signs, symbols, emblems or other representations that are published, issued or displayed before the public</a:t>
            </a:r>
          </a:p>
          <a:p>
            <a:r>
              <a:rPr lang="en-US" sz="1200" dirty="0"/>
              <a:t>2. Goods,</a:t>
            </a:r>
            <a:r>
              <a:rPr lang="en-US" sz="1200" baseline="0" dirty="0"/>
              <a:t> </a:t>
            </a:r>
            <a:r>
              <a:rPr lang="en-US" sz="1200" dirty="0"/>
              <a:t>Services, Accommodation</a:t>
            </a:r>
            <a:r>
              <a:rPr lang="en-US" sz="1200" baseline="0" dirty="0"/>
              <a:t> &amp; Facilities</a:t>
            </a:r>
            <a:r>
              <a:rPr lang="en-US" sz="1200" dirty="0"/>
              <a:t> customarily available to the public</a:t>
            </a:r>
          </a:p>
          <a:p>
            <a:r>
              <a:rPr lang="en-US" sz="1200" dirty="0"/>
              <a:t>3. Tenancy</a:t>
            </a:r>
          </a:p>
          <a:p>
            <a:r>
              <a:rPr lang="en-US" sz="1200" dirty="0"/>
              <a:t>4. Employment practices &amp;</a:t>
            </a:r>
            <a:r>
              <a:rPr lang="en-US" sz="1200" baseline="0" dirty="0"/>
              <a:t> employment</a:t>
            </a:r>
            <a:r>
              <a:rPr lang="en-US" sz="1200" dirty="0"/>
              <a:t> applications</a:t>
            </a:r>
            <a:r>
              <a:rPr lang="en-US" sz="1200" baseline="0" dirty="0"/>
              <a:t> and advertisements</a:t>
            </a:r>
            <a:endParaRPr lang="en-US" sz="1200" dirty="0"/>
          </a:p>
          <a:p>
            <a:r>
              <a:rPr lang="en-US" sz="1200" dirty="0"/>
              <a:t>5. Membership in a Trade Unions, Employer’s Association</a:t>
            </a:r>
          </a:p>
          <a:p>
            <a:endParaRPr lang="en-US" dirty="0"/>
          </a:p>
        </p:txBody>
      </p:sp>
      <p:sp>
        <p:nvSpPr>
          <p:cNvPr id="4" name="Footer Placeholder 3"/>
          <p:cNvSpPr>
            <a:spLocks noGrp="1"/>
          </p:cNvSpPr>
          <p:nvPr>
            <p:ph type="ftr" sz="quarter" idx="10"/>
          </p:nvPr>
        </p:nvSpPr>
        <p:spPr/>
        <p:txBody>
          <a:bodyPr/>
          <a:lstStyle/>
          <a:p>
            <a:r>
              <a:rPr lang="en-US"/>
              <a:t>Course Developed by Melissa Luhtanen, J.D., LuhtanenLaw@gmail.com</a:t>
            </a:r>
          </a:p>
        </p:txBody>
      </p:sp>
      <p:sp>
        <p:nvSpPr>
          <p:cNvPr id="5" name="Slide Number Placeholder 4"/>
          <p:cNvSpPr>
            <a:spLocks noGrp="1"/>
          </p:cNvSpPr>
          <p:nvPr>
            <p:ph type="sldNum" sz="quarter" idx="11"/>
          </p:nvPr>
        </p:nvSpPr>
        <p:spPr/>
        <p:txBody>
          <a:bodyPr/>
          <a:lstStyle/>
          <a:p>
            <a:fld id="{2667BD19-1F31-6A46-AB01-E8E556A3A02B}" type="slidenum">
              <a:rPr lang="en-US" smtClean="0"/>
              <a:t>13</a:t>
            </a:fld>
            <a:endParaRPr lang="en-US"/>
          </a:p>
        </p:txBody>
      </p:sp>
      <p:sp>
        <p:nvSpPr>
          <p:cNvPr id="6" name="Date Placeholder 5"/>
          <p:cNvSpPr>
            <a:spLocks noGrp="1"/>
          </p:cNvSpPr>
          <p:nvPr>
            <p:ph type="dt" idx="12"/>
          </p:nvPr>
        </p:nvSpPr>
        <p:spPr/>
        <p:txBody>
          <a:bodyPr/>
          <a:lstStyle/>
          <a:p>
            <a:fld id="{7CF27AD0-D2EB-0947-BC62-04011D64212B}" type="datetime3">
              <a:rPr lang="en-CA" smtClean="0"/>
              <a:t>19 June 2019</a:t>
            </a:fld>
            <a:endParaRPr lang="en-US"/>
          </a:p>
        </p:txBody>
      </p:sp>
    </p:spTree>
    <p:extLst>
      <p:ext uri="{BB962C8B-B14F-4D97-AF65-F5344CB8AC3E}">
        <p14:creationId xmlns:p14="http://schemas.microsoft.com/office/powerpoint/2010/main" val="599686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In Canada, international documents are not part of domestic law unless the government passes a statute to put them into action. However, the values reflected in international human rights law may help us interpret human rights laws. This means that international documents may play an important role in interpreting the Code.</a:t>
            </a:r>
          </a:p>
          <a:p>
            <a:endParaRPr lang="en-US" dirty="0"/>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20</a:t>
            </a:fld>
            <a:endParaRPr lang="en-US"/>
          </a:p>
        </p:txBody>
      </p:sp>
    </p:spTree>
    <p:extLst>
      <p:ext uri="{BB962C8B-B14F-4D97-AF65-F5344CB8AC3E}">
        <p14:creationId xmlns:p14="http://schemas.microsoft.com/office/powerpoint/2010/main" val="3555469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chemeClr val="accent1">
                <a:lumMod val="40000"/>
                <a:lumOff val="60000"/>
              </a:schemeClr>
            </a:gs>
            <a:gs pos="25000">
              <a:schemeClr val="accent1">
                <a:lumMod val="60000"/>
                <a:lumOff val="40000"/>
              </a:schemeClr>
            </a:gs>
            <a:gs pos="100000">
              <a:schemeClr val="accent1">
                <a:lumMod val="75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4" name="Picture 8" descr="ACLRC-logo-A-whit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64388" y="5229225"/>
            <a:ext cx="1655762" cy="1497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533400" y="1371600"/>
            <a:ext cx="7851648" cy="1828800"/>
          </a:xfrm>
          <a:ln>
            <a:noFill/>
          </a:ln>
        </p:spPr>
        <p:txBody>
          <a:bodyPr tIns="0" rIns="18288">
            <a:normAutofit/>
          </a:bodyPr>
          <a:lstStyle>
            <a:lvl1pPr algn="r" rtl="0">
              <a:spcBef>
                <a:spcPct val="0"/>
              </a:spcBef>
              <a:buNone/>
              <a:defRPr sz="5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sz="2400">
                <a:solidFill>
                  <a:schemeClr val="tx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191845455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ACLRC-logo-A-blu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4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935163"/>
            <a:ext cx="6635080" cy="4389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fld id="{E2656AF6-D620-8941-A45A-162350D2F80B}" type="datetime1">
              <a:rPr lang="en-CA" smtClean="0"/>
              <a:t>2019-06-19</a:t>
            </a:fld>
            <a:endParaRPr lang="en-US"/>
          </a:p>
        </p:txBody>
      </p:sp>
      <p:sp>
        <p:nvSpPr>
          <p:cNvPr id="6" name="Footer Placeholder 4"/>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endParaRPr lang="en-US"/>
          </a:p>
        </p:txBody>
      </p:sp>
    </p:spTree>
    <p:extLst>
      <p:ext uri="{BB962C8B-B14F-4D97-AF65-F5344CB8AC3E}">
        <p14:creationId xmlns:p14="http://schemas.microsoft.com/office/powerpoint/2010/main" val="385702761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ACLRC-logo-A-blu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914401"/>
            <a:ext cx="2057400" cy="4098775"/>
          </a:xfrm>
        </p:spPr>
        <p:txBody>
          <a:bodyPr vert="eaVert"/>
          <a:lstStyle>
            <a:lvl1pPr>
              <a:defRPr sz="44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fld id="{686E83D9-4CB4-954D-8ED5-B837C1BF87AC}" type="datetime1">
              <a:rPr lang="en-CA" smtClean="0"/>
              <a:t>2019-06-19</a:t>
            </a:fld>
            <a:endParaRPr lang="en-US"/>
          </a:p>
        </p:txBody>
      </p:sp>
      <p:sp>
        <p:nvSpPr>
          <p:cNvPr id="6" name="Footer Placeholder 4"/>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endParaRPr lang="en-US"/>
          </a:p>
        </p:txBody>
      </p:sp>
    </p:spTree>
    <p:extLst>
      <p:ext uri="{BB962C8B-B14F-4D97-AF65-F5344CB8AC3E}">
        <p14:creationId xmlns:p14="http://schemas.microsoft.com/office/powerpoint/2010/main" val="387802229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934200" cy="1219200"/>
          </a:xfrm>
        </p:spPr>
        <p:txBody>
          <a:bodyPr/>
          <a:lstStyle/>
          <a:p>
            <a:r>
              <a:rPr lang="en-US"/>
              <a:t>Click to edit Master title style</a:t>
            </a:r>
          </a:p>
        </p:txBody>
      </p:sp>
      <p:sp>
        <p:nvSpPr>
          <p:cNvPr id="3" name="Text Placeholder 2"/>
          <p:cNvSpPr>
            <a:spLocks noGrp="1"/>
          </p:cNvSpPr>
          <p:nvPr>
            <p:ph type="body" sz="half" idx="1"/>
          </p:nvPr>
        </p:nvSpPr>
        <p:spPr>
          <a:xfrm>
            <a:off x="1143000" y="1752600"/>
            <a:ext cx="3390900" cy="4378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86300" y="1752600"/>
            <a:ext cx="3390900" cy="4378325"/>
          </a:xfrm>
        </p:spPr>
        <p:txBody>
          <a:bodyPr>
            <a:normAutofit/>
          </a:bodyPr>
          <a:lstStyle/>
          <a:p>
            <a:pPr lvl="0"/>
            <a:r>
              <a:rPr lang="en-US" noProof="0"/>
              <a:t>Click icon to add chart</a:t>
            </a:r>
          </a:p>
        </p:txBody>
      </p:sp>
      <p:sp>
        <p:nvSpPr>
          <p:cNvPr id="6" name="Date Placeholder 5"/>
          <p:cNvSpPr>
            <a:spLocks noGrp="1" noChangeArrowheads="1"/>
          </p:cNvSpPr>
          <p:nvPr>
            <p:ph type="dt" sz="half" idx="10"/>
          </p:nvPr>
        </p:nvSpPr>
        <p:spPr>
          <a:xfrm>
            <a:off x="457200" y="6356350"/>
            <a:ext cx="2133600" cy="365125"/>
          </a:xfrm>
          <a:prstGeom prst="rect">
            <a:avLst/>
          </a:prstGeom>
        </p:spPr>
        <p:txBody>
          <a:bodyPr/>
          <a:lstStyle>
            <a:lvl1pPr>
              <a:defRPr/>
            </a:lvl1pPr>
          </a:lstStyle>
          <a:p>
            <a:fld id="{017C3A4D-FEC9-F24E-BF77-225173FE4763}" type="datetime1">
              <a:rPr lang="en-CA" smtClean="0"/>
              <a:t>2019-06-19</a:t>
            </a:fld>
            <a:endParaRPr lang="en-US"/>
          </a:p>
        </p:txBody>
      </p:sp>
      <p:sp>
        <p:nvSpPr>
          <p:cNvPr id="7" name="Footer Placeholder 6"/>
          <p:cNvSpPr>
            <a:spLocks noGrp="1" noChangeArrowheads="1"/>
          </p:cNvSpPr>
          <p:nvPr>
            <p:ph type="ftr" sz="quarter" idx="11"/>
          </p:nvPr>
        </p:nvSpPr>
        <p:spPr>
          <a:xfrm>
            <a:off x="2667000" y="6356350"/>
            <a:ext cx="3352800" cy="365125"/>
          </a:xfrm>
          <a:prstGeom prst="rect">
            <a:avLst/>
          </a:prstGeom>
        </p:spPr>
        <p:txBody>
          <a:bodyPr/>
          <a:lstStyle>
            <a:lvl1pPr>
              <a:defRPr/>
            </a:lvl1pPr>
          </a:lstStyle>
          <a:p>
            <a:endParaRPr lang="en-US"/>
          </a:p>
        </p:txBody>
      </p:sp>
      <p:sp>
        <p:nvSpPr>
          <p:cNvPr id="8" name="Slide Number Placeholder 7"/>
          <p:cNvSpPr>
            <a:spLocks noGrp="1" noChangeArrowheads="1"/>
          </p:cNvSpPr>
          <p:nvPr>
            <p:ph type="sldNum" sz="quarter" idx="12"/>
          </p:nvPr>
        </p:nvSpPr>
        <p:spPr>
          <a:xfrm>
            <a:off x="7924800" y="6356350"/>
            <a:ext cx="762000" cy="365125"/>
          </a:xfrm>
          <a:prstGeom prst="rect">
            <a:avLst/>
          </a:prstGeom>
        </p:spPr>
        <p:txBody>
          <a:bodyPr/>
          <a:lstStyle>
            <a:lvl1pPr>
              <a:defRPr smtClean="0"/>
            </a:lvl1pPr>
          </a:lstStyle>
          <a:p>
            <a:fld id="{162F1D00-BD13-4404-86B0-79703945A0A7}" type="slidenum">
              <a:rPr lang="en-US" smtClean="0"/>
              <a:t>‹#›</a:t>
            </a:fld>
            <a:endParaRPr lang="en-US"/>
          </a:p>
        </p:txBody>
      </p:sp>
    </p:spTree>
    <p:extLst>
      <p:ext uri="{BB962C8B-B14F-4D97-AF65-F5344CB8AC3E}">
        <p14:creationId xmlns:p14="http://schemas.microsoft.com/office/powerpoint/2010/main" val="127333813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8" descr="ACLRC-logo-A-blu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accent1">
                    <a:lumMod val="75000"/>
                  </a:schemeClr>
                </a:solidFill>
                <a:effectLst/>
                <a:latin typeface="+mj-lt"/>
                <a:ea typeface="+mj-ea"/>
                <a:cs typeface="+mj-cs"/>
              </a:defRPr>
            </a:lvl1pPr>
          </a:lstStyle>
          <a:p>
            <a:r>
              <a:rPr lang="en-US"/>
              <a:t>Click to edit Master 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fld id="{94F01100-B6BD-CD45-98F7-CF497D3CA23B}" type="datetime1">
              <a:rPr lang="en-CA" smtClean="0"/>
              <a:t>2019-06-19</a:t>
            </a:fld>
            <a:endParaRPr lang="en-US"/>
          </a:p>
        </p:txBody>
      </p:sp>
      <p:sp>
        <p:nvSpPr>
          <p:cNvPr id="6" name="Footer Placeholder 4"/>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endParaRPr lang="en-US"/>
          </a:p>
        </p:txBody>
      </p:sp>
    </p:spTree>
    <p:extLst>
      <p:ext uri="{BB962C8B-B14F-4D97-AF65-F5344CB8AC3E}">
        <p14:creationId xmlns:p14="http://schemas.microsoft.com/office/powerpoint/2010/main" val="404100084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chemeClr val="accent1">
                <a:lumMod val="40000"/>
                <a:lumOff val="60000"/>
              </a:schemeClr>
            </a:gs>
            <a:gs pos="25000">
              <a:schemeClr val="accent1">
                <a:lumMod val="60000"/>
                <a:lumOff val="40000"/>
              </a:schemeClr>
            </a:gs>
            <a:gs pos="100000">
              <a:schemeClr val="accent1">
                <a:lumMod val="75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4" name="Picture 8" descr="ACLRC-logo-A-whit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64388" y="5229225"/>
            <a:ext cx="1655762" cy="1497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0352" y="1316736"/>
            <a:ext cx="7772400" cy="1362456"/>
          </a:xfrm>
          <a:ln>
            <a:noFill/>
          </a:ln>
        </p:spPr>
        <p:txBody>
          <a:bodyPr tIns="0">
            <a:noAutofit/>
          </a:bodyPr>
          <a:lstStyle>
            <a:lvl1pPr algn="l" rtl="0">
              <a:spcBef>
                <a:spcPct val="0"/>
              </a:spcBef>
              <a:buNone/>
              <a:defRPr lang="en-US" sz="5400" b="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Tree>
    <p:extLst>
      <p:ext uri="{BB962C8B-B14F-4D97-AF65-F5344CB8AC3E}">
        <p14:creationId xmlns:p14="http://schemas.microsoft.com/office/powerpoint/2010/main" val="1977707569"/>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8" descr="ACLRC-logo-A-blu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accent1">
                    <a:lumMod val="75000"/>
                  </a:schemeClr>
                </a:solidFill>
                <a:effectLst/>
                <a:latin typeface="+mj-lt"/>
                <a:ea typeface="+mj-ea"/>
                <a:cs typeface="+mj-cs"/>
              </a:defRPr>
            </a:lvl1pPr>
          </a:lstStyle>
          <a:p>
            <a:r>
              <a:rPr lang="en-US"/>
              <a:t>Click to edit Master title style</a:t>
            </a:r>
            <a:endParaRPr lang="en-US" dirty="0"/>
          </a:p>
        </p:txBody>
      </p:sp>
      <p:sp>
        <p:nvSpPr>
          <p:cNvPr id="6" name="Date Placeholder 9"/>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fld id="{7516222E-2533-D745-B470-FEF24B94D96D}" type="datetime1">
              <a:rPr lang="en-CA" smtClean="0"/>
              <a:t>2019-06-19</a:t>
            </a:fld>
            <a:endParaRPr lang="en-US"/>
          </a:p>
        </p:txBody>
      </p:sp>
      <p:sp>
        <p:nvSpPr>
          <p:cNvPr id="7" name="Footer Placeholder 21"/>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endParaRPr lang="en-US"/>
          </a:p>
        </p:txBody>
      </p:sp>
    </p:spTree>
    <p:extLst>
      <p:ext uri="{BB962C8B-B14F-4D97-AF65-F5344CB8AC3E}">
        <p14:creationId xmlns:p14="http://schemas.microsoft.com/office/powerpoint/2010/main" val="230702538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7" name="Picture 8" descr="ACLRC-logo-A-blu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accent1">
                    <a:lumMod val="75000"/>
                  </a:schemeClr>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accent1">
                    <a:lumMod val="75000"/>
                  </a:schemeClr>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accent1">
                    <a:lumMod val="75000"/>
                  </a:schemeClr>
                </a:solidFill>
                <a:effectLst/>
                <a:latin typeface="+mj-lt"/>
                <a:ea typeface="+mj-ea"/>
                <a:cs typeface="+mj-cs"/>
              </a:defRPr>
            </a:lvl1pPr>
          </a:lstStyle>
          <a:p>
            <a:r>
              <a:rPr lang="en-US"/>
              <a:t>Click to edit Master title style</a:t>
            </a:r>
            <a:endParaRPr lang="en-US" dirty="0"/>
          </a:p>
        </p:txBody>
      </p:sp>
      <p:sp>
        <p:nvSpPr>
          <p:cNvPr id="8" name="Date Placeholder 9"/>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fld id="{9A7DA61B-E709-3143-BC29-7796D42B2F15}" type="datetime1">
              <a:rPr lang="en-CA" smtClean="0"/>
              <a:t>2019-06-19</a:t>
            </a:fld>
            <a:endParaRPr lang="en-US"/>
          </a:p>
        </p:txBody>
      </p:sp>
      <p:sp>
        <p:nvSpPr>
          <p:cNvPr id="9" name="Footer Placeholder 21"/>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endParaRPr lang="en-US"/>
          </a:p>
        </p:txBody>
      </p:sp>
    </p:spTree>
    <p:extLst>
      <p:ext uri="{BB962C8B-B14F-4D97-AF65-F5344CB8AC3E}">
        <p14:creationId xmlns:p14="http://schemas.microsoft.com/office/powerpoint/2010/main" val="149309710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ACLRC-logo-A-blu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accent1">
                    <a:lumMod val="75000"/>
                  </a:schemeClr>
                </a:solidFill>
                <a:effectLst/>
                <a:latin typeface="+mj-lt"/>
                <a:ea typeface="+mj-ea"/>
                <a:cs typeface="+mj-cs"/>
              </a:defRPr>
            </a:lvl1pPr>
          </a:lstStyle>
          <a:p>
            <a:r>
              <a:rPr lang="en-US"/>
              <a:t>Click to edit Master title style</a:t>
            </a:r>
            <a:endParaRPr lang="en-US" dirty="0"/>
          </a:p>
        </p:txBody>
      </p:sp>
      <p:sp>
        <p:nvSpPr>
          <p:cNvPr id="4" name="Date Placeholder 9"/>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fld id="{18CFCA99-2B12-E14A-A226-8F77AE6E69FB}" type="datetime1">
              <a:rPr lang="en-CA" smtClean="0"/>
              <a:t>2019-06-19</a:t>
            </a:fld>
            <a:endParaRPr lang="en-US"/>
          </a:p>
        </p:txBody>
      </p:sp>
      <p:sp>
        <p:nvSpPr>
          <p:cNvPr id="5" name="Footer Placeholder 21"/>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endParaRPr lang="en-US"/>
          </a:p>
        </p:txBody>
      </p:sp>
    </p:spTree>
    <p:extLst>
      <p:ext uri="{BB962C8B-B14F-4D97-AF65-F5344CB8AC3E}">
        <p14:creationId xmlns:p14="http://schemas.microsoft.com/office/powerpoint/2010/main" val="55115198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ACLRC-logo-A-blu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Date Placeholder 9"/>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fld id="{F7CFA736-4F6C-3342-BBE5-E56FB7BD0EE0}" type="datetime1">
              <a:rPr lang="en-CA" smtClean="0"/>
              <a:t>2019-06-19</a:t>
            </a:fld>
            <a:endParaRPr lang="en-US"/>
          </a:p>
        </p:txBody>
      </p:sp>
      <p:sp>
        <p:nvSpPr>
          <p:cNvPr id="4" name="Footer Placeholder 21"/>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endParaRPr lang="en-US"/>
          </a:p>
        </p:txBody>
      </p:sp>
    </p:spTree>
    <p:extLst>
      <p:ext uri="{BB962C8B-B14F-4D97-AF65-F5344CB8AC3E}">
        <p14:creationId xmlns:p14="http://schemas.microsoft.com/office/powerpoint/2010/main" val="49935604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ACLRC-logo-A-blu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accent1">
                    <a:lumMod val="75000"/>
                  </a:schemeClr>
                </a:solidFill>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fld id="{6100A9AA-5A10-9443-A8BE-072882486815}" type="datetime1">
              <a:rPr lang="en-CA" smtClean="0"/>
              <a:t>2019-06-19</a:t>
            </a:fld>
            <a:endParaRPr lang="en-US"/>
          </a:p>
        </p:txBody>
      </p:sp>
      <p:sp>
        <p:nvSpPr>
          <p:cNvPr id="7" name="Footer Placeholder 5"/>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endParaRPr lang="en-US"/>
          </a:p>
        </p:txBody>
      </p:sp>
    </p:spTree>
    <p:extLst>
      <p:ext uri="{BB962C8B-B14F-4D97-AF65-F5344CB8AC3E}">
        <p14:creationId xmlns:p14="http://schemas.microsoft.com/office/powerpoint/2010/main" val="11949829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noChangeArrowheads="1"/>
          </p:cNvSpPr>
          <p:nvPr/>
        </p:nvSpPr>
        <p:spPr bwMode="auto">
          <a:xfrm rot="420000" flipV="1">
            <a:off x="3249613" y="723900"/>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a:solidFill>
              <a:srgbClr val="C0C0C0"/>
            </a:solidFill>
            <a:miter lim="800000"/>
            <a:headEnd/>
            <a:tailEnd/>
          </a:ln>
          <a:effectLst>
            <a:outerShdw blurRad="63500" dist="38500" dir="7500041" sx="98500" sy="100079" kx="99984" algn="tl" rotWithShape="0">
              <a:srgbClr val="000000">
                <a:alpha val="25000"/>
              </a:srgbClr>
            </a:outerShdw>
          </a:effectLst>
        </p:spPr>
        <p:txBody>
          <a:bodyPr anchor="ctr"/>
          <a:lstStyle/>
          <a:p>
            <a:endParaRPr lang="en-US"/>
          </a:p>
        </p:txBody>
      </p:sp>
      <p:sp>
        <p:nvSpPr>
          <p:cNvPr id="6" name="Right Triangle 5"/>
          <p:cNvSpPr>
            <a:spLocks noChangeArrowheads="1"/>
          </p:cNvSpPr>
          <p:nvPr/>
        </p:nvSpPr>
        <p:spPr bwMode="auto">
          <a:xfrm rot="420000" flipV="1">
            <a:off x="8088313" y="4975225"/>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lstStyle/>
          <a:p>
            <a:pPr algn="ctr">
              <a:defRPr/>
            </a:pPr>
            <a:endParaRPr lang="en-US">
              <a:solidFill>
                <a:schemeClr val="lt1"/>
              </a:solidFill>
              <a:latin typeface="+mn-lt"/>
              <a:ea typeface="+mn-ea"/>
            </a:endParaRPr>
          </a:p>
        </p:txBody>
      </p:sp>
      <p:pic>
        <p:nvPicPr>
          <p:cNvPr id="7" name="Picture 8" descr="ACLRC-logo-A-blu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accent1">
                    <a:lumMod val="75000"/>
                  </a:schemeClr>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570245" y="815406"/>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Drag picture to placeholder or click icon to add</a:t>
            </a:r>
            <a:endParaRPr lang="en-US" noProof="0" dirty="0"/>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fld id="{C723868E-7149-9347-8A0D-00974B61EA66}" type="datetime1">
              <a:rPr lang="en-CA" smtClean="0"/>
              <a:t>2019-06-19</a:t>
            </a:fld>
            <a:endParaRPr lang="en-US"/>
          </a:p>
        </p:txBody>
      </p:sp>
      <p:sp>
        <p:nvSpPr>
          <p:cNvPr id="9" name="Footer Placeholder 5"/>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endParaRPr lang="en-US"/>
          </a:p>
        </p:txBody>
      </p:sp>
    </p:spTree>
    <p:extLst>
      <p:ext uri="{BB962C8B-B14F-4D97-AF65-F5344CB8AC3E}">
        <p14:creationId xmlns:p14="http://schemas.microsoft.com/office/powerpoint/2010/main" val="58205197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1052513"/>
            <a:ext cx="8229600"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4" descr="wave1.png"/>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07950" y="-100013"/>
            <a:ext cx="9359900" cy="1296988"/>
          </a:xfrm>
          <a:prstGeom prst="rect">
            <a:avLst/>
          </a:prstGeom>
          <a:noFill/>
          <a:ln>
            <a:noFill/>
          </a:ln>
          <a:effectLst>
            <a:outerShdw blurRad="50800" dist="38100" dir="2700000" algn="tl" rotWithShape="0">
              <a:srgbClr val="808080">
                <a:alpha val="39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slow">
    <p:push dir="u"/>
  </p:transition>
  <p:hf sldNum="0" hdr="0" ftr="0" dt="0"/>
  <p:txStyles>
    <p:titleStyle>
      <a:lvl1pPr algn="l" rtl="0" eaLnBrk="1" fontAlgn="base" hangingPunct="1">
        <a:spcBef>
          <a:spcPct val="0"/>
        </a:spcBef>
        <a:spcAft>
          <a:spcPct val="0"/>
        </a:spcAft>
        <a:defRPr sz="5000" kern="1200">
          <a:solidFill>
            <a:srgbClr val="0B5395"/>
          </a:solidFill>
          <a:latin typeface="+mj-lt"/>
          <a:ea typeface="MS PGothic" pitchFamily="34" charset="-128"/>
          <a:cs typeface="ＭＳ Ｐゴシック" charset="0"/>
        </a:defRPr>
      </a:lvl1pPr>
      <a:lvl2pPr algn="l" rtl="0" eaLnBrk="1" fontAlgn="base" hangingPunct="1">
        <a:spcBef>
          <a:spcPct val="0"/>
        </a:spcBef>
        <a:spcAft>
          <a:spcPct val="0"/>
        </a:spcAft>
        <a:defRPr sz="5000">
          <a:solidFill>
            <a:srgbClr val="0B5395"/>
          </a:solidFill>
          <a:latin typeface="Calibri" pitchFamily="34" charset="0"/>
          <a:ea typeface="MS PGothic" pitchFamily="34" charset="-128"/>
          <a:cs typeface="ＭＳ Ｐゴシック" charset="0"/>
        </a:defRPr>
      </a:lvl2pPr>
      <a:lvl3pPr algn="l" rtl="0" eaLnBrk="1" fontAlgn="base" hangingPunct="1">
        <a:spcBef>
          <a:spcPct val="0"/>
        </a:spcBef>
        <a:spcAft>
          <a:spcPct val="0"/>
        </a:spcAft>
        <a:defRPr sz="5000">
          <a:solidFill>
            <a:srgbClr val="0B5395"/>
          </a:solidFill>
          <a:latin typeface="Calibri" pitchFamily="34" charset="0"/>
          <a:ea typeface="MS PGothic" pitchFamily="34" charset="-128"/>
          <a:cs typeface="ＭＳ Ｐゴシック" charset="0"/>
        </a:defRPr>
      </a:lvl3pPr>
      <a:lvl4pPr algn="l" rtl="0" eaLnBrk="1" fontAlgn="base" hangingPunct="1">
        <a:spcBef>
          <a:spcPct val="0"/>
        </a:spcBef>
        <a:spcAft>
          <a:spcPct val="0"/>
        </a:spcAft>
        <a:defRPr sz="5000">
          <a:solidFill>
            <a:srgbClr val="0B5395"/>
          </a:solidFill>
          <a:latin typeface="Calibri" pitchFamily="34" charset="0"/>
          <a:ea typeface="MS PGothic" pitchFamily="34" charset="-128"/>
          <a:cs typeface="ＭＳ Ｐゴシック" charset="0"/>
        </a:defRPr>
      </a:lvl4pPr>
      <a:lvl5pPr algn="l" rtl="0" eaLnBrk="1" fontAlgn="base" hangingPunct="1">
        <a:spcBef>
          <a:spcPct val="0"/>
        </a:spcBef>
        <a:spcAft>
          <a:spcPct val="0"/>
        </a:spcAft>
        <a:defRPr sz="5000">
          <a:solidFill>
            <a:srgbClr val="0B5395"/>
          </a:solidFill>
          <a:latin typeface="Calibri" pitchFamily="34" charset="0"/>
          <a:ea typeface="MS PGothic" pitchFamily="34" charset="-128"/>
          <a:cs typeface="ＭＳ Ｐゴシック"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rgbClr val="7F7F7F"/>
          </a:solidFill>
          <a:latin typeface="+mn-lt"/>
          <a:ea typeface="MS PGothic" pitchFamily="34" charset="-128"/>
          <a:cs typeface="ＭＳ Ｐゴシック" charset="0"/>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rgbClr val="7F7F7F"/>
          </a:solidFill>
          <a:latin typeface="+mn-lt"/>
          <a:ea typeface="MS PGothic" pitchFamily="34" charset="-128"/>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rgbClr val="7F7F7F"/>
          </a:solidFill>
          <a:latin typeface="+mn-lt"/>
          <a:ea typeface="MS PGothic" pitchFamily="34" charset="-128"/>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rgbClr val="7F7F7F"/>
          </a:solidFill>
          <a:latin typeface="+mn-lt"/>
          <a:ea typeface="MS PGothic" pitchFamily="34" charset="-128"/>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rgbClr val="7F7F7F"/>
          </a:solidFill>
          <a:latin typeface="+mn-lt"/>
          <a:ea typeface="MS PGothic" pitchFamily="3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ACLRC@ucalgary.ca"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3411" y="768225"/>
            <a:ext cx="3590305" cy="3818715"/>
          </a:xfrm>
        </p:spPr>
        <p:txBody>
          <a:bodyPr>
            <a:normAutofit/>
          </a:bodyPr>
          <a:lstStyle/>
          <a:p>
            <a:pPr algn="l"/>
            <a:r>
              <a:rPr lang="en-US" sz="4400" dirty="0"/>
              <a:t>Human </a:t>
            </a:r>
            <a:br>
              <a:rPr lang="en-US" sz="4400" dirty="0"/>
            </a:br>
            <a:r>
              <a:rPr lang="en-US" sz="4400" dirty="0"/>
              <a:t>Rights in the Workplace</a:t>
            </a:r>
          </a:p>
        </p:txBody>
      </p:sp>
      <p:sp>
        <p:nvSpPr>
          <p:cNvPr id="3" name="Subtitle 2"/>
          <p:cNvSpPr>
            <a:spLocks noGrp="1"/>
          </p:cNvSpPr>
          <p:nvPr>
            <p:ph type="subTitle" idx="1"/>
          </p:nvPr>
        </p:nvSpPr>
        <p:spPr>
          <a:xfrm>
            <a:off x="2506600" y="5301798"/>
            <a:ext cx="4038600" cy="1255299"/>
          </a:xfrm>
        </p:spPr>
        <p:txBody>
          <a:bodyPr>
            <a:normAutofit lnSpcReduction="10000"/>
          </a:bodyPr>
          <a:lstStyle/>
          <a:p>
            <a:r>
              <a:rPr lang="en-US" dirty="0"/>
              <a:t>Taught by: Heather Forester, </a:t>
            </a:r>
            <a:r>
              <a:rPr lang="en-US" dirty="0" err="1"/>
              <a:t>BComm</a:t>
            </a:r>
            <a:r>
              <a:rPr lang="en-US" dirty="0"/>
              <a:t>, JD </a:t>
            </a:r>
          </a:p>
          <a:p>
            <a:r>
              <a:rPr lang="en-US" dirty="0" err="1"/>
              <a:t>aclrc.forester@gmail.com</a:t>
            </a:r>
            <a:endParaRPr lang="en-US" dirty="0"/>
          </a:p>
        </p:txBody>
      </p:sp>
      <p:pic>
        <p:nvPicPr>
          <p:cNvPr id="4" name="Picture 3"/>
          <p:cNvPicPr>
            <a:picLocks noChangeAspect="1"/>
          </p:cNvPicPr>
          <p:nvPr/>
        </p:nvPicPr>
        <p:blipFill>
          <a:blip r:embed="rId3"/>
          <a:stretch>
            <a:fillRect/>
          </a:stretch>
        </p:blipFill>
        <p:spPr>
          <a:xfrm>
            <a:off x="299572" y="768225"/>
            <a:ext cx="4977560" cy="4377765"/>
          </a:xfrm>
          <a:prstGeom prst="rect">
            <a:avLst/>
          </a:prstGeom>
        </p:spPr>
      </p:pic>
    </p:spTree>
    <p:extLst>
      <p:ext uri="{BB962C8B-B14F-4D97-AF65-F5344CB8AC3E}">
        <p14:creationId xmlns:p14="http://schemas.microsoft.com/office/powerpoint/2010/main" val="305988898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934200" cy="984576"/>
          </a:xfrm>
        </p:spPr>
        <p:txBody>
          <a:bodyPr/>
          <a:lstStyle/>
          <a:p>
            <a:r>
              <a:rPr lang="en-US" sz="4200" i="1" dirty="0"/>
              <a:t>Charter of Rights and Freedoms</a:t>
            </a:r>
          </a:p>
        </p:txBody>
      </p:sp>
      <p:sp>
        <p:nvSpPr>
          <p:cNvPr id="3" name="Content Placeholder 2"/>
          <p:cNvSpPr>
            <a:spLocks noGrp="1"/>
          </p:cNvSpPr>
          <p:nvPr>
            <p:ph type="body" sz="half" idx="1"/>
          </p:nvPr>
        </p:nvSpPr>
        <p:spPr>
          <a:xfrm>
            <a:off x="4445188" y="1739391"/>
            <a:ext cx="4445187" cy="4378325"/>
          </a:xfrm>
        </p:spPr>
        <p:txBody>
          <a:bodyPr/>
          <a:lstStyle/>
          <a:p>
            <a:pPr marL="0" indent="0">
              <a:buNone/>
            </a:pPr>
            <a:r>
              <a:rPr lang="en-US" sz="2400" dirty="0"/>
              <a:t>7 Distinct Categories:</a:t>
            </a:r>
          </a:p>
          <a:p>
            <a:pPr marL="0" indent="0">
              <a:buNone/>
            </a:pPr>
            <a:endParaRPr lang="en-US" sz="2400" dirty="0"/>
          </a:p>
          <a:p>
            <a:pPr marL="514350" indent="-514350">
              <a:buFont typeface="+mj-lt"/>
              <a:buAutoNum type="arabicPeriod"/>
            </a:pPr>
            <a:r>
              <a:rPr lang="en-US" sz="2400" dirty="0"/>
              <a:t>fundamental freedoms</a:t>
            </a:r>
          </a:p>
          <a:p>
            <a:pPr marL="514350" indent="-514350">
              <a:buFont typeface="+mj-lt"/>
              <a:buAutoNum type="arabicPeriod"/>
            </a:pPr>
            <a:r>
              <a:rPr lang="en-US" sz="2400" dirty="0"/>
              <a:t>democratic rights </a:t>
            </a:r>
          </a:p>
          <a:p>
            <a:pPr marL="514350" indent="-514350">
              <a:buFont typeface="+mj-lt"/>
              <a:buAutoNum type="arabicPeriod"/>
            </a:pPr>
            <a:r>
              <a:rPr lang="en-US" sz="2400" dirty="0"/>
              <a:t>language rights </a:t>
            </a:r>
          </a:p>
          <a:p>
            <a:pPr marL="514350" indent="-514350">
              <a:buFont typeface="+mj-lt"/>
              <a:buAutoNum type="arabicPeriod"/>
            </a:pPr>
            <a:r>
              <a:rPr lang="en-US" sz="2400" dirty="0"/>
              <a:t>mobility rights </a:t>
            </a:r>
          </a:p>
          <a:p>
            <a:pPr marL="514350" indent="-514350">
              <a:buFont typeface="+mj-lt"/>
              <a:buAutoNum type="arabicPeriod"/>
            </a:pPr>
            <a:r>
              <a:rPr lang="en-US" sz="2400" dirty="0"/>
              <a:t>minority language educational rights</a:t>
            </a:r>
          </a:p>
          <a:p>
            <a:pPr marL="514350" indent="-514350">
              <a:buFont typeface="+mj-lt"/>
              <a:buAutoNum type="arabicPeriod"/>
            </a:pPr>
            <a:r>
              <a:rPr lang="en-US" sz="2400" dirty="0"/>
              <a:t>legal rights</a:t>
            </a:r>
          </a:p>
          <a:p>
            <a:pPr marL="514350" indent="-514350">
              <a:buFont typeface="+mj-lt"/>
              <a:buAutoNum type="arabicPeriod"/>
            </a:pPr>
            <a:r>
              <a:rPr lang="en-US" sz="2400" dirty="0"/>
              <a:t>equality rights</a:t>
            </a:r>
          </a:p>
          <a:p>
            <a:endParaRPr lang="en-US" dirty="0"/>
          </a:p>
        </p:txBody>
      </p:sp>
      <p:sp>
        <p:nvSpPr>
          <p:cNvPr id="5" name="Content Placeholder 2"/>
          <p:cNvSpPr txBox="1">
            <a:spLocks/>
          </p:cNvSpPr>
          <p:nvPr/>
        </p:nvSpPr>
        <p:spPr bwMode="auto">
          <a:xfrm>
            <a:off x="861723" y="1893856"/>
            <a:ext cx="2979415" cy="437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ＭＳ Ｐゴシック" charset="0"/>
              </a:defRPr>
            </a:lvl1pPr>
            <a:lvl2pPr marL="639763" indent="-246063" algn="l" rtl="0" eaLnBrk="1" fontAlgn="base" hangingPunct="1">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1" fontAlgn="base" hangingPunct="1">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1" fontAlgn="base" hangingPunct="1">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1" fontAlgn="base" hangingPunct="1">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dirty="0"/>
          </a:p>
          <a:p>
            <a:pPr marL="0" indent="0">
              <a:buNone/>
            </a:pPr>
            <a:r>
              <a:rPr lang="en-US" dirty="0"/>
              <a:t>Enacted in 1984</a:t>
            </a:r>
          </a:p>
          <a:p>
            <a:pPr marL="0" indent="0">
              <a:buNone/>
            </a:pPr>
            <a:endParaRPr lang="en-US" dirty="0"/>
          </a:p>
          <a:p>
            <a:pPr marL="0" indent="0">
              <a:buNone/>
            </a:pPr>
            <a:r>
              <a:rPr lang="en-US" dirty="0"/>
              <a:t>Part of the Constitution of Canada</a:t>
            </a:r>
          </a:p>
          <a:p>
            <a:pPr marL="0" indent="0">
              <a:buNone/>
            </a:pPr>
            <a:endParaRPr lang="en-US" dirty="0"/>
          </a:p>
          <a:p>
            <a:pPr marL="0" indent="0">
              <a:buNone/>
            </a:pPr>
            <a:r>
              <a:rPr lang="en-US" dirty="0"/>
              <a:t>Government action</a:t>
            </a:r>
          </a:p>
        </p:txBody>
      </p:sp>
    </p:spTree>
    <p:extLst>
      <p:ext uri="{BB962C8B-B14F-4D97-AF65-F5344CB8AC3E}">
        <p14:creationId xmlns:p14="http://schemas.microsoft.com/office/powerpoint/2010/main" val="140226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052736"/>
            <a:ext cx="8042276" cy="933824"/>
          </a:xfrm>
        </p:spPr>
        <p:txBody>
          <a:bodyPr>
            <a:noAutofit/>
          </a:bodyPr>
          <a:lstStyle/>
          <a:p>
            <a:pPr>
              <a:defRPr/>
            </a:pPr>
            <a:r>
              <a:rPr lang="en-US" sz="6000" i="1" dirty="0"/>
              <a:t>Alberta Human Rights Act </a:t>
            </a:r>
          </a:p>
        </p:txBody>
      </p:sp>
      <p:pic>
        <p:nvPicPr>
          <p:cNvPr id="29698"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95513" y="2122488"/>
            <a:ext cx="4679950" cy="3176587"/>
          </a:xfrm>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364" y="1535897"/>
            <a:ext cx="9040636" cy="5213187"/>
          </a:xfrm>
        </p:spPr>
        <p:txBody>
          <a:bodyPr/>
          <a:lstStyle/>
          <a:p>
            <a:r>
              <a:rPr lang="en-US" dirty="0"/>
              <a:t>Governs only Albertans</a:t>
            </a:r>
          </a:p>
          <a:p>
            <a:r>
              <a:rPr lang="en-US" dirty="0"/>
              <a:t>Primacy legislation - takes precedence over other provincial laws</a:t>
            </a:r>
            <a:endParaRPr lang="en-US" i="1" dirty="0"/>
          </a:p>
          <a:p>
            <a:r>
              <a:rPr lang="en-US" dirty="0"/>
              <a:t>Prohibits discrimination in 5 areas and 15 grounds</a:t>
            </a:r>
          </a:p>
          <a:p>
            <a:r>
              <a:rPr lang="en-US" dirty="0"/>
              <a:t>Specifically protects equal pay (s. 6)</a:t>
            </a:r>
          </a:p>
          <a:p>
            <a:r>
              <a:rPr lang="en-US" dirty="0"/>
              <a:t>Prohibits retaliation</a:t>
            </a:r>
          </a:p>
          <a:p>
            <a:r>
              <a:rPr lang="en-US" dirty="0"/>
              <a:t>Prohibits frivolous or vexatious complaints w/ malicious intent</a:t>
            </a:r>
          </a:p>
          <a:p>
            <a:r>
              <a:rPr lang="en-US" u="sng" dirty="0"/>
              <a:t>Complaint must be brought within 1 year</a:t>
            </a:r>
          </a:p>
          <a:p>
            <a:r>
              <a:rPr lang="en-US" dirty="0"/>
              <a:t>Every province/territory has it’s own legislation</a:t>
            </a:r>
          </a:p>
          <a:p>
            <a:r>
              <a:rPr lang="en-US" dirty="0"/>
              <a:t>Protection not necessarily limited to the workplace</a:t>
            </a:r>
          </a:p>
          <a:p>
            <a:pPr marL="0" indent="0">
              <a:buNone/>
            </a:pPr>
            <a:r>
              <a:rPr lang="en-US" dirty="0"/>
              <a:t>    or work hours. </a:t>
            </a:r>
          </a:p>
        </p:txBody>
      </p:sp>
      <p:sp>
        <p:nvSpPr>
          <p:cNvPr id="2" name="Title 1"/>
          <p:cNvSpPr>
            <a:spLocks noGrp="1"/>
          </p:cNvSpPr>
          <p:nvPr>
            <p:ph type="title"/>
          </p:nvPr>
        </p:nvSpPr>
        <p:spPr>
          <a:xfrm>
            <a:off x="457200" y="886095"/>
            <a:ext cx="8686800" cy="649801"/>
          </a:xfrm>
        </p:spPr>
        <p:txBody>
          <a:bodyPr>
            <a:noAutofit/>
          </a:bodyPr>
          <a:lstStyle/>
          <a:p>
            <a:pPr algn="ctr"/>
            <a:r>
              <a:rPr lang="en-US" sz="3600" dirty="0">
                <a:solidFill>
                  <a:srgbClr val="4D4D73"/>
                </a:solidFill>
                <a:cs typeface="Andale Mono"/>
              </a:rPr>
              <a:t>Scope of </a:t>
            </a:r>
            <a:r>
              <a:rPr lang="en-US" sz="3600" i="1" dirty="0">
                <a:solidFill>
                  <a:srgbClr val="4D4D73"/>
                </a:solidFill>
                <a:cs typeface="Andale Mono"/>
              </a:rPr>
              <a:t>Alberta Human Rights Act</a:t>
            </a:r>
          </a:p>
        </p:txBody>
      </p:sp>
    </p:spTree>
    <p:extLst>
      <p:ext uri="{BB962C8B-B14F-4D97-AF65-F5344CB8AC3E}">
        <p14:creationId xmlns:p14="http://schemas.microsoft.com/office/powerpoint/2010/main" val="246658426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221591922"/>
              </p:ext>
            </p:extLst>
          </p:nvPr>
        </p:nvGraphicFramePr>
        <p:xfrm>
          <a:off x="457199" y="2097089"/>
          <a:ext cx="8491147" cy="4563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1092850"/>
            <a:ext cx="8305800" cy="886094"/>
          </a:xfrm>
        </p:spPr>
        <p:txBody>
          <a:bodyPr>
            <a:noAutofit/>
          </a:bodyPr>
          <a:lstStyle/>
          <a:p>
            <a:pPr algn="ctr"/>
            <a:r>
              <a:rPr lang="en-US" sz="3600" i="1" dirty="0"/>
              <a:t>Alberta Human Rights Act </a:t>
            </a:r>
            <a:r>
              <a:rPr lang="en-US" sz="3600" dirty="0"/>
              <a:t>prohibits discrimination in 5 areas</a:t>
            </a:r>
            <a:endParaRPr lang="en-US" sz="3600" i="1" dirty="0"/>
          </a:p>
        </p:txBody>
      </p:sp>
    </p:spTree>
    <p:extLst>
      <p:ext uri="{BB962C8B-B14F-4D97-AF65-F5344CB8AC3E}">
        <p14:creationId xmlns:p14="http://schemas.microsoft.com/office/powerpoint/2010/main" val="386310266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54002734"/>
              </p:ext>
            </p:extLst>
          </p:nvPr>
        </p:nvGraphicFramePr>
        <p:xfrm>
          <a:off x="561788" y="1971056"/>
          <a:ext cx="8059271" cy="4124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776768"/>
            <a:ext cx="8229600" cy="1143000"/>
          </a:xfrm>
        </p:spPr>
        <p:txBody>
          <a:bodyPr>
            <a:normAutofit fontScale="90000"/>
          </a:bodyPr>
          <a:lstStyle/>
          <a:p>
            <a:pPr algn="ctr"/>
            <a:r>
              <a:rPr lang="en-US" sz="4000" i="1" dirty="0"/>
              <a:t>Alberta Human Rights Act </a:t>
            </a:r>
            <a:r>
              <a:rPr lang="en-US" sz="4000" dirty="0"/>
              <a:t>prohibits discrimination on 15 Grounds</a:t>
            </a:r>
            <a:endParaRPr lang="en-US" sz="4000" i="1" dirty="0"/>
          </a:p>
        </p:txBody>
      </p:sp>
    </p:spTree>
    <p:extLst>
      <p:ext uri="{BB962C8B-B14F-4D97-AF65-F5344CB8AC3E}">
        <p14:creationId xmlns:p14="http://schemas.microsoft.com/office/powerpoint/2010/main" val="27688744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962" y="1693240"/>
            <a:ext cx="9023037" cy="5164759"/>
          </a:xfrm>
        </p:spPr>
        <p:txBody>
          <a:bodyPr/>
          <a:lstStyle/>
          <a:p>
            <a:r>
              <a:rPr lang="en-US" sz="2800" b="1" dirty="0"/>
              <a:t>Race</a:t>
            </a:r>
            <a:r>
              <a:rPr lang="en-US" sz="2800" dirty="0"/>
              <a:t> - Includes belonging to a group of people, usually of a common descent, who may share common physical characteristics, such as skin </a:t>
            </a:r>
            <a:r>
              <a:rPr lang="en-US" sz="2800" dirty="0" err="1"/>
              <a:t>colour</a:t>
            </a:r>
            <a:r>
              <a:rPr lang="en-US" sz="2800" dirty="0"/>
              <a:t>.</a:t>
            </a:r>
          </a:p>
          <a:p>
            <a:r>
              <a:rPr lang="en-US" sz="2800" b="1" dirty="0"/>
              <a:t>Religious beliefs </a:t>
            </a:r>
            <a:r>
              <a:rPr lang="en-US" sz="2800" dirty="0"/>
              <a:t>- System of beliefs, worship and conduct (includes native spirituality).</a:t>
            </a:r>
          </a:p>
          <a:p>
            <a:r>
              <a:rPr lang="en-US" sz="2800" b="1" dirty="0" err="1"/>
              <a:t>Colour</a:t>
            </a:r>
            <a:r>
              <a:rPr lang="en-US" sz="2800" dirty="0"/>
              <a:t> - </a:t>
            </a:r>
            <a:r>
              <a:rPr lang="en-US" sz="2800" dirty="0" err="1"/>
              <a:t>Colour</a:t>
            </a:r>
            <a:r>
              <a:rPr lang="en-US" sz="2800" dirty="0"/>
              <a:t> of a person’s skin. Discrimination based on </a:t>
            </a:r>
            <a:r>
              <a:rPr lang="en-US" sz="2800" dirty="0" err="1"/>
              <a:t>colour</a:t>
            </a:r>
            <a:r>
              <a:rPr lang="en-US" sz="2800" dirty="0"/>
              <a:t> may include, but is not limited to, racial slurs, jokes, stereotyping, and verbal and physical harassment.</a:t>
            </a:r>
          </a:p>
        </p:txBody>
      </p:sp>
      <p:sp>
        <p:nvSpPr>
          <p:cNvPr id="3" name="Title 2"/>
          <p:cNvSpPr>
            <a:spLocks noGrp="1"/>
          </p:cNvSpPr>
          <p:nvPr>
            <p:ph type="title"/>
          </p:nvPr>
        </p:nvSpPr>
        <p:spPr>
          <a:xfrm>
            <a:off x="302407" y="891974"/>
            <a:ext cx="8663930" cy="801265"/>
          </a:xfrm>
        </p:spPr>
        <p:txBody>
          <a:bodyPr>
            <a:noAutofit/>
          </a:bodyPr>
          <a:lstStyle/>
          <a:p>
            <a:pPr algn="ctr"/>
            <a:r>
              <a:rPr lang="en-US" dirty="0"/>
              <a:t>Definitions of Prohibited Grounds</a:t>
            </a:r>
          </a:p>
        </p:txBody>
      </p:sp>
    </p:spTree>
    <p:extLst>
      <p:ext uri="{BB962C8B-B14F-4D97-AF65-F5344CB8AC3E}">
        <p14:creationId xmlns:p14="http://schemas.microsoft.com/office/powerpoint/2010/main" val="234421121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6805" y="1511821"/>
            <a:ext cx="8800014" cy="5140193"/>
          </a:xfrm>
        </p:spPr>
        <p:txBody>
          <a:bodyPr/>
          <a:lstStyle/>
          <a:p>
            <a:pPr marL="0" indent="0">
              <a:buNone/>
            </a:pPr>
            <a:r>
              <a:rPr lang="en-US" sz="2400" b="1" dirty="0"/>
              <a:t>Gender</a:t>
            </a:r>
            <a:r>
              <a:rPr lang="en-US" sz="2400" dirty="0"/>
              <a:t> -  The state of being male, female, transgender or two-spirited. The ground of gender also includes pregnancy and sexual harassment.</a:t>
            </a:r>
          </a:p>
          <a:p>
            <a:pPr marL="0" indent="0">
              <a:buNone/>
            </a:pPr>
            <a:r>
              <a:rPr lang="en-US" sz="2400" b="1" dirty="0"/>
              <a:t>Gender identity </a:t>
            </a:r>
            <a:r>
              <a:rPr lang="en-US" sz="2400" dirty="0"/>
              <a:t>- Refers to a person's internal, individual experience of gender, which may not coincide with the sex assigned to them at birth. A person may have a sense of being a woman, a man, both, or neither. Gender identity is not the same as sexual orientation, which is also protected under the Act. </a:t>
            </a:r>
          </a:p>
          <a:p>
            <a:pPr marL="0" indent="0">
              <a:buNone/>
            </a:pPr>
            <a:r>
              <a:rPr lang="en-US" sz="2400" b="1" dirty="0"/>
              <a:t>Gender expression </a:t>
            </a:r>
            <a:r>
              <a:rPr lang="en-US" sz="2400" dirty="0"/>
              <a:t>- Refers to the varied ways in which a person expresses their gender, which can include a combination of dress, </a:t>
            </a:r>
            <a:r>
              <a:rPr lang="en-US" sz="2400" dirty="0" err="1"/>
              <a:t>demeanour</a:t>
            </a:r>
            <a:r>
              <a:rPr lang="en-US" sz="2400" dirty="0"/>
              <a:t>, social </a:t>
            </a:r>
            <a:r>
              <a:rPr lang="en-US" sz="2400" dirty="0" err="1"/>
              <a:t>behaviour</a:t>
            </a:r>
            <a:r>
              <a:rPr lang="en-US" sz="2400" dirty="0"/>
              <a:t> and other factors.</a:t>
            </a:r>
          </a:p>
        </p:txBody>
      </p:sp>
      <p:sp>
        <p:nvSpPr>
          <p:cNvPr id="3" name="Title 2"/>
          <p:cNvSpPr>
            <a:spLocks noGrp="1"/>
          </p:cNvSpPr>
          <p:nvPr>
            <p:ph type="title"/>
          </p:nvPr>
        </p:nvSpPr>
        <p:spPr>
          <a:xfrm>
            <a:off x="457200" y="704088"/>
            <a:ext cx="8569618" cy="807733"/>
          </a:xfrm>
        </p:spPr>
        <p:txBody>
          <a:bodyPr>
            <a:normAutofit/>
          </a:bodyPr>
          <a:lstStyle/>
          <a:p>
            <a:r>
              <a:rPr lang="en-US" dirty="0"/>
              <a:t>Definitions of Prohibited Grounds</a:t>
            </a:r>
          </a:p>
        </p:txBody>
      </p:sp>
    </p:spTree>
    <p:extLst>
      <p:ext uri="{BB962C8B-B14F-4D97-AF65-F5344CB8AC3E}">
        <p14:creationId xmlns:p14="http://schemas.microsoft.com/office/powerpoint/2010/main" val="42254619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203" y="1511821"/>
            <a:ext cx="8992797" cy="5346179"/>
          </a:xfrm>
        </p:spPr>
        <p:txBody>
          <a:bodyPr/>
          <a:lstStyle/>
          <a:p>
            <a:r>
              <a:rPr lang="en-US" sz="2400" b="1" dirty="0"/>
              <a:t>Physical disability </a:t>
            </a:r>
            <a:r>
              <a:rPr lang="en-US" sz="2400" dirty="0"/>
              <a:t>- Any degree of physical disability, deformity, malformation or disfigurement that is caused by injury, birth defect or illness. This includes, but is not limited to, epilepsy; paralysis; amputation; lack of physical coordination; visual, hearing and speech impediments; and physical reliance on a guide dog, wheelchair or other remedial appliance or device.</a:t>
            </a:r>
          </a:p>
          <a:p>
            <a:r>
              <a:rPr lang="en-US" sz="2400" b="1" dirty="0"/>
              <a:t>Mental disability </a:t>
            </a:r>
            <a:r>
              <a:rPr lang="en-US" sz="2400" dirty="0"/>
              <a:t>- Any mental disorder, developmental disorder or learning disorder, regardless of the cause or duration of the disorder.</a:t>
            </a:r>
          </a:p>
          <a:p>
            <a:r>
              <a:rPr lang="en-US" sz="2400" b="1" dirty="0"/>
              <a:t>Age</a:t>
            </a:r>
            <a:r>
              <a:rPr lang="en-US" sz="2400" dirty="0"/>
              <a:t> - The Act defines age as 18 years of age or older. There are three exceptions: benefits for minors or seniors; seniors-only housing; and age-restricted condominiums, co-operative housing units and mobile home sites, providing the age restrictions  were in place before January 1, 2018.</a:t>
            </a:r>
          </a:p>
        </p:txBody>
      </p:sp>
      <p:sp>
        <p:nvSpPr>
          <p:cNvPr id="3" name="Title 2"/>
          <p:cNvSpPr>
            <a:spLocks noGrp="1"/>
          </p:cNvSpPr>
          <p:nvPr>
            <p:ph type="title"/>
          </p:nvPr>
        </p:nvSpPr>
        <p:spPr>
          <a:xfrm>
            <a:off x="287286" y="704088"/>
            <a:ext cx="8618568" cy="807733"/>
          </a:xfrm>
        </p:spPr>
        <p:txBody>
          <a:bodyPr>
            <a:normAutofit/>
          </a:bodyPr>
          <a:lstStyle/>
          <a:p>
            <a:pPr algn="ctr"/>
            <a:r>
              <a:rPr lang="en-US" dirty="0"/>
              <a:t>Definitions of Prohibited Grounds</a:t>
            </a:r>
          </a:p>
        </p:txBody>
      </p:sp>
    </p:spTree>
    <p:extLst>
      <p:ext uri="{BB962C8B-B14F-4D97-AF65-F5344CB8AC3E}">
        <p14:creationId xmlns:p14="http://schemas.microsoft.com/office/powerpoint/2010/main" val="107389972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51350"/>
            <a:ext cx="9143999" cy="5406650"/>
          </a:xfrm>
        </p:spPr>
        <p:txBody>
          <a:bodyPr/>
          <a:lstStyle/>
          <a:p>
            <a:r>
              <a:rPr lang="en-US" sz="2400" b="1" dirty="0"/>
              <a:t>Ancestry</a:t>
            </a:r>
            <a:r>
              <a:rPr lang="en-US" sz="2400" dirty="0"/>
              <a:t> - Belonging to a group of people related by a common heritage.</a:t>
            </a:r>
          </a:p>
          <a:p>
            <a:r>
              <a:rPr lang="en-US" sz="2400" b="1" dirty="0"/>
              <a:t>Place of origin </a:t>
            </a:r>
            <a:r>
              <a:rPr lang="en-US" sz="2400" dirty="0"/>
              <a:t>- Includes place of birth, usually country or prov.</a:t>
            </a:r>
          </a:p>
          <a:p>
            <a:r>
              <a:rPr lang="en-US" sz="2400" b="1" dirty="0"/>
              <a:t>Marital status </a:t>
            </a:r>
            <a:r>
              <a:rPr lang="en-US" sz="2400" dirty="0"/>
              <a:t>- The state of being married, single, widowed, divorced, separated, or living with a person in a conjugal relationship outside marriage.</a:t>
            </a:r>
          </a:p>
          <a:p>
            <a:r>
              <a:rPr lang="en-US" sz="2400" b="1" dirty="0"/>
              <a:t>Source of income </a:t>
            </a:r>
            <a:r>
              <a:rPr lang="en-US" sz="2400" dirty="0"/>
              <a:t>-Lawful source of income. Includes any income that attracts a social stigma to its recipients, for example, social assistance, disability pension, and income supplements for seniors. </a:t>
            </a:r>
            <a:r>
              <a:rPr lang="en-US" sz="2400" b="1" dirty="0"/>
              <a:t>Family status </a:t>
            </a:r>
            <a:r>
              <a:rPr lang="en-US" sz="2400" dirty="0"/>
              <a:t>- The state of being related to another person by blood, marriage or adoption.</a:t>
            </a:r>
          </a:p>
          <a:p>
            <a:r>
              <a:rPr lang="en-US" sz="2400" b="1" dirty="0"/>
              <a:t>Sexual orientation</a:t>
            </a:r>
            <a:r>
              <a:rPr lang="en-US" sz="2400" dirty="0"/>
              <a:t> - A person's actual or presumed sexual orientation, whether gay, lesbian, heterosexual, bisexual or asexual.</a:t>
            </a:r>
          </a:p>
        </p:txBody>
      </p:sp>
      <p:sp>
        <p:nvSpPr>
          <p:cNvPr id="3" name="Title 2"/>
          <p:cNvSpPr>
            <a:spLocks noGrp="1"/>
          </p:cNvSpPr>
          <p:nvPr>
            <p:ph type="title"/>
          </p:nvPr>
        </p:nvSpPr>
        <p:spPr>
          <a:xfrm>
            <a:off x="457199" y="704088"/>
            <a:ext cx="8554497" cy="747261"/>
          </a:xfrm>
        </p:spPr>
        <p:txBody>
          <a:bodyPr>
            <a:normAutofit fontScale="90000"/>
          </a:bodyPr>
          <a:lstStyle/>
          <a:p>
            <a:pPr algn="ctr"/>
            <a:r>
              <a:rPr lang="en-US" dirty="0"/>
              <a:t>Definitions of Prohibited Grounds</a:t>
            </a:r>
          </a:p>
        </p:txBody>
      </p:sp>
    </p:spTree>
    <p:extLst>
      <p:ext uri="{BB962C8B-B14F-4D97-AF65-F5344CB8AC3E}">
        <p14:creationId xmlns:p14="http://schemas.microsoft.com/office/powerpoint/2010/main" val="315203668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77225017"/>
              </p:ext>
            </p:extLst>
          </p:nvPr>
        </p:nvGraphicFramePr>
        <p:xfrm>
          <a:off x="457200" y="2111858"/>
          <a:ext cx="8229600" cy="4212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704088"/>
            <a:ext cx="8305800" cy="1407770"/>
          </a:xfrm>
        </p:spPr>
        <p:txBody>
          <a:bodyPr>
            <a:normAutofit fontScale="90000"/>
          </a:bodyPr>
          <a:lstStyle/>
          <a:p>
            <a:r>
              <a:rPr lang="en-US" dirty="0"/>
              <a:t>HR Complaint requires both Protected Ground &amp; Protected Area</a:t>
            </a:r>
          </a:p>
        </p:txBody>
      </p:sp>
      <p:sp>
        <p:nvSpPr>
          <p:cNvPr id="5" name="TextBox 4"/>
          <p:cNvSpPr txBox="1"/>
          <p:nvPr/>
        </p:nvSpPr>
        <p:spPr>
          <a:xfrm>
            <a:off x="3810897" y="2217017"/>
            <a:ext cx="1331310" cy="1200329"/>
          </a:xfrm>
          <a:prstGeom prst="rect">
            <a:avLst/>
          </a:prstGeom>
          <a:noFill/>
        </p:spPr>
        <p:txBody>
          <a:bodyPr wrap="square" rtlCol="0">
            <a:spAutoFit/>
          </a:bodyPr>
          <a:lstStyle/>
          <a:p>
            <a:pPr algn="ctr"/>
            <a:r>
              <a:rPr lang="en-US" dirty="0">
                <a:solidFill>
                  <a:schemeClr val="tx1">
                    <a:lumMod val="95000"/>
                    <a:lumOff val="5000"/>
                  </a:schemeClr>
                </a:solidFill>
              </a:rPr>
              <a:t>Human Rights Complaint</a:t>
            </a:r>
          </a:p>
          <a:p>
            <a:pPr algn="ctr"/>
            <a:r>
              <a:rPr lang="en-US" dirty="0">
                <a:solidFill>
                  <a:schemeClr val="tx1">
                    <a:lumMod val="95000"/>
                    <a:lumOff val="5000"/>
                  </a:schemeClr>
                </a:solidFill>
              </a:rPr>
              <a:t>possible</a:t>
            </a:r>
          </a:p>
        </p:txBody>
      </p:sp>
    </p:spTree>
    <p:extLst>
      <p:ext uri="{BB962C8B-B14F-4D97-AF65-F5344CB8AC3E}">
        <p14:creationId xmlns:p14="http://schemas.microsoft.com/office/powerpoint/2010/main" val="342767851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404664"/>
            <a:ext cx="8322226" cy="1006447"/>
          </a:xfrm>
        </p:spPr>
        <p:txBody>
          <a:bodyPr>
            <a:normAutofit/>
          </a:bodyPr>
          <a:lstStyle/>
          <a:p>
            <a:pPr>
              <a:defRPr/>
            </a:pPr>
            <a:r>
              <a:rPr lang="en-US" sz="3200" dirty="0"/>
              <a:t>About the Alberta Civil Liberties Research Centre</a:t>
            </a:r>
          </a:p>
        </p:txBody>
      </p:sp>
      <p:sp>
        <p:nvSpPr>
          <p:cNvPr id="20482" name="Content Placeholder 1"/>
          <p:cNvSpPr>
            <a:spLocks noGrp="1"/>
          </p:cNvSpPr>
          <p:nvPr>
            <p:ph idx="1"/>
          </p:nvPr>
        </p:nvSpPr>
        <p:spPr>
          <a:xfrm>
            <a:off x="287338" y="1557338"/>
            <a:ext cx="8461375" cy="5013325"/>
          </a:xfrm>
        </p:spPr>
        <p:txBody>
          <a:bodyPr/>
          <a:lstStyle/>
          <a:p>
            <a:r>
              <a:rPr lang="en-US" sz="2800" dirty="0">
                <a:ea typeface="MS PGothic" charset="0"/>
              </a:rPr>
              <a:t>Established in 1982</a:t>
            </a:r>
          </a:p>
          <a:p>
            <a:r>
              <a:rPr lang="en-US" sz="2800" dirty="0">
                <a:ea typeface="MS PGothic" charset="0"/>
              </a:rPr>
              <a:t>Develop educational tools</a:t>
            </a:r>
          </a:p>
          <a:p>
            <a:r>
              <a:rPr lang="en-US" sz="2800" dirty="0">
                <a:ea typeface="MS PGothic" charset="0"/>
              </a:rPr>
              <a:t>Offer educational sessions for teachers, students and organizations across Alberta</a:t>
            </a:r>
          </a:p>
          <a:p>
            <a:r>
              <a:rPr lang="en-US" sz="2800" dirty="0">
                <a:ea typeface="MS PGothic" charset="0"/>
              </a:rPr>
              <a:t>Research and publish human rights resources for education and information</a:t>
            </a:r>
          </a:p>
          <a:p>
            <a:r>
              <a:rPr lang="en-US" sz="2800" dirty="0">
                <a:ea typeface="MS PGothic" charset="0"/>
              </a:rPr>
              <a:t>Refer the public to information and resources on human rights</a:t>
            </a:r>
          </a:p>
          <a:p>
            <a:r>
              <a:rPr lang="en-US" sz="2800" dirty="0">
                <a:ea typeface="MS PGothic" charset="0"/>
              </a:rPr>
              <a:t>Do not provide legal representation or advocacy</a:t>
            </a:r>
          </a:p>
          <a:p>
            <a:r>
              <a:rPr lang="en-US" sz="2800" dirty="0">
                <a:ea typeface="MS PGothic" charset="0"/>
              </a:rPr>
              <a:t>Website http://</a:t>
            </a:r>
            <a:r>
              <a:rPr lang="en-US" sz="2800" dirty="0" err="1">
                <a:ea typeface="MS PGothic" charset="0"/>
              </a:rPr>
              <a:t>www.aclrc.com</a:t>
            </a:r>
            <a:endParaRPr lang="en-US" sz="2800" dirty="0">
              <a:ea typeface="MS PGothic" charset="0"/>
            </a:endParaRPr>
          </a:p>
          <a:p>
            <a:endParaRPr lang="en-CA" sz="2000" dirty="0">
              <a:latin typeface="Calibri" charset="0"/>
              <a:ea typeface="MS PGothic"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Canada has signed on to many international human rights. Examples include:</a:t>
            </a:r>
          </a:p>
          <a:p>
            <a:pPr lvl="1"/>
            <a:r>
              <a:rPr lang="en-US" dirty="0"/>
              <a:t>Universal Declaration of Human Rights</a:t>
            </a:r>
          </a:p>
          <a:p>
            <a:pPr lvl="1"/>
            <a:r>
              <a:rPr lang="en-US" dirty="0"/>
              <a:t>International Covenant on Civil and Political Rights</a:t>
            </a:r>
          </a:p>
          <a:p>
            <a:pPr lvl="1"/>
            <a:r>
              <a:rPr lang="en-US" dirty="0"/>
              <a:t>International Covenant on Economic, Social and Cultural Rights</a:t>
            </a:r>
          </a:p>
          <a:p>
            <a:pPr lvl="1"/>
            <a:r>
              <a:rPr lang="en-US" dirty="0"/>
              <a:t>International Convention on the Elimination of All Forms of Racial Discrimination</a:t>
            </a:r>
          </a:p>
          <a:p>
            <a:pPr lvl="1"/>
            <a:r>
              <a:rPr lang="en-US" dirty="0"/>
              <a:t>International Convention on the Elimination of All Forms of Discrimination against Women.</a:t>
            </a:r>
          </a:p>
          <a:p>
            <a:endParaRPr lang="en-US" dirty="0"/>
          </a:p>
          <a:p>
            <a:endParaRPr lang="en-US" dirty="0"/>
          </a:p>
        </p:txBody>
      </p:sp>
      <p:sp>
        <p:nvSpPr>
          <p:cNvPr id="3" name="Title 2"/>
          <p:cNvSpPr>
            <a:spLocks noGrp="1"/>
          </p:cNvSpPr>
          <p:nvPr>
            <p:ph type="title"/>
          </p:nvPr>
        </p:nvSpPr>
        <p:spPr>
          <a:xfrm>
            <a:off x="457200" y="704088"/>
            <a:ext cx="8305800" cy="989152"/>
          </a:xfrm>
        </p:spPr>
        <p:txBody>
          <a:bodyPr/>
          <a:lstStyle/>
          <a:p>
            <a:r>
              <a:rPr lang="en-US" dirty="0"/>
              <a:t>International Human Rights Laws</a:t>
            </a:r>
          </a:p>
        </p:txBody>
      </p:sp>
    </p:spTree>
    <p:extLst>
      <p:ext uri="{BB962C8B-B14F-4D97-AF65-F5344CB8AC3E}">
        <p14:creationId xmlns:p14="http://schemas.microsoft.com/office/powerpoint/2010/main" val="340383303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163"/>
            <a:ext cx="8305800" cy="4777324"/>
          </a:xfrm>
        </p:spPr>
        <p:txBody>
          <a:bodyPr/>
          <a:lstStyle/>
          <a:p>
            <a:r>
              <a:rPr lang="en-US" sz="2800" dirty="0"/>
              <a:t>Other laws governing the workplace include:</a:t>
            </a:r>
          </a:p>
          <a:p>
            <a:pPr lvl="1"/>
            <a:r>
              <a:rPr lang="en-US" sz="2800" dirty="0"/>
              <a:t>Employment Standards</a:t>
            </a:r>
          </a:p>
          <a:p>
            <a:pPr lvl="1"/>
            <a:r>
              <a:rPr lang="en-US" sz="2800" dirty="0"/>
              <a:t>Health and Safety Laws</a:t>
            </a:r>
          </a:p>
          <a:p>
            <a:pPr lvl="1"/>
            <a:r>
              <a:rPr lang="en-US" sz="2800" dirty="0"/>
              <a:t>Privacy laws</a:t>
            </a:r>
          </a:p>
          <a:p>
            <a:pPr lvl="1"/>
            <a:r>
              <a:rPr lang="en-US" sz="2800" dirty="0"/>
              <a:t>Criminal law</a:t>
            </a:r>
          </a:p>
          <a:p>
            <a:pPr marL="393700" lvl="1" indent="0">
              <a:buNone/>
            </a:pPr>
            <a:r>
              <a:rPr lang="en-US" sz="2800" dirty="0"/>
              <a:t> </a:t>
            </a:r>
          </a:p>
          <a:p>
            <a:r>
              <a:rPr lang="en-US" sz="2800" dirty="0"/>
              <a:t>Charter and human rights legislation is the SUPREME LAW OF CANADA. It takes precedence over other conflicting laws.</a:t>
            </a:r>
          </a:p>
        </p:txBody>
      </p:sp>
      <p:sp>
        <p:nvSpPr>
          <p:cNvPr id="3" name="Title 2"/>
          <p:cNvSpPr>
            <a:spLocks noGrp="1"/>
          </p:cNvSpPr>
          <p:nvPr>
            <p:ph type="title"/>
          </p:nvPr>
        </p:nvSpPr>
        <p:spPr/>
        <p:txBody>
          <a:bodyPr/>
          <a:lstStyle/>
          <a:p>
            <a:r>
              <a:rPr lang="en-US" dirty="0"/>
              <a:t>Other Laws Affecting Workplace</a:t>
            </a:r>
          </a:p>
        </p:txBody>
      </p:sp>
    </p:spTree>
    <p:extLst>
      <p:ext uri="{BB962C8B-B14F-4D97-AF65-F5344CB8AC3E}">
        <p14:creationId xmlns:p14="http://schemas.microsoft.com/office/powerpoint/2010/main" val="101546457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683568" y="620688"/>
            <a:ext cx="8208962" cy="944563"/>
          </a:xfrm>
        </p:spPr>
        <p:txBody>
          <a:bodyPr/>
          <a:lstStyle/>
          <a:p>
            <a:pPr eaLnBrk="1" hangingPunct="1">
              <a:defRPr/>
            </a:pPr>
            <a:r>
              <a:rPr lang="en-US" dirty="0"/>
              <a:t>What is Discrimination?</a:t>
            </a:r>
          </a:p>
        </p:txBody>
      </p:sp>
      <p:sp>
        <p:nvSpPr>
          <p:cNvPr id="57346" name="Content Placeholder 2"/>
          <p:cNvSpPr>
            <a:spLocks noGrp="1"/>
          </p:cNvSpPr>
          <p:nvPr>
            <p:ph idx="1"/>
          </p:nvPr>
        </p:nvSpPr>
        <p:spPr>
          <a:xfrm>
            <a:off x="549275" y="1557338"/>
            <a:ext cx="8185503" cy="5145440"/>
          </a:xfrm>
        </p:spPr>
        <p:txBody>
          <a:bodyPr/>
          <a:lstStyle/>
          <a:p>
            <a:pPr eaLnBrk="1" hangingPunct="1"/>
            <a:r>
              <a:rPr lang="en-US" i="1" dirty="0">
                <a:latin typeface="Calibri" charset="0"/>
                <a:ea typeface="MS PGothic" charset="0"/>
              </a:rPr>
              <a:t>R v Andrews </a:t>
            </a:r>
            <a:r>
              <a:rPr lang="en-US" dirty="0">
                <a:latin typeface="Calibri" charset="0"/>
                <a:ea typeface="MS PGothic" charset="0"/>
              </a:rPr>
              <a:t>(SCC) 1989</a:t>
            </a:r>
          </a:p>
          <a:p>
            <a:pPr eaLnBrk="1" hangingPunct="1">
              <a:buFont typeface="Wingdings 2" charset="0"/>
              <a:buNone/>
            </a:pPr>
            <a:r>
              <a:rPr lang="en-US" dirty="0">
                <a:latin typeface="Calibri" charset="0"/>
                <a:ea typeface="MS PGothic" charset="0"/>
              </a:rPr>
              <a:t>….a </a:t>
            </a:r>
            <a:r>
              <a:rPr lang="en-US" u="sng" dirty="0">
                <a:latin typeface="Calibri" charset="0"/>
                <a:ea typeface="MS PGothic" charset="0"/>
              </a:rPr>
              <a:t>distinction</a:t>
            </a:r>
            <a:r>
              <a:rPr lang="en-US" dirty="0">
                <a:latin typeface="Calibri" charset="0"/>
                <a:ea typeface="MS PGothic" charset="0"/>
              </a:rPr>
              <a:t>, </a:t>
            </a:r>
            <a:r>
              <a:rPr lang="en-US" u="sng" dirty="0">
                <a:latin typeface="Calibri" charset="0"/>
                <a:ea typeface="MS PGothic" charset="0"/>
              </a:rPr>
              <a:t>whether intentional or not </a:t>
            </a:r>
            <a:r>
              <a:rPr lang="en-US" dirty="0">
                <a:latin typeface="Calibri" charset="0"/>
                <a:ea typeface="MS PGothic" charset="0"/>
              </a:rPr>
              <a:t>but </a:t>
            </a:r>
            <a:r>
              <a:rPr lang="en-US" u="sng" dirty="0">
                <a:latin typeface="Calibri" charset="0"/>
                <a:ea typeface="MS PGothic" charset="0"/>
              </a:rPr>
              <a:t>based on grounds relating to personal characteristics </a:t>
            </a:r>
            <a:r>
              <a:rPr lang="en-US" dirty="0">
                <a:latin typeface="Calibri" charset="0"/>
                <a:ea typeface="MS PGothic" charset="0"/>
              </a:rPr>
              <a:t>of the individual or group (or association with persons with those characteristics), which has the </a:t>
            </a:r>
            <a:r>
              <a:rPr lang="en-US" u="sng" dirty="0">
                <a:latin typeface="Calibri" charset="0"/>
                <a:ea typeface="MS PGothic" charset="0"/>
              </a:rPr>
              <a:t>effect of imposing burdens, obligations, or disadvantages </a:t>
            </a:r>
            <a:r>
              <a:rPr lang="en-US" dirty="0">
                <a:latin typeface="Calibri" charset="0"/>
                <a:ea typeface="MS PGothic" charset="0"/>
              </a:rPr>
              <a:t>on such individuals or groups not imposed upon others, </a:t>
            </a:r>
            <a:r>
              <a:rPr lang="en-US" u="sng" dirty="0">
                <a:latin typeface="Calibri" charset="0"/>
                <a:ea typeface="MS PGothic" charset="0"/>
              </a:rPr>
              <a:t>or which withholds or limits access to opportunities, benefits, and advantages</a:t>
            </a:r>
            <a:r>
              <a:rPr lang="en-US" dirty="0">
                <a:latin typeface="Calibri" charset="0"/>
                <a:ea typeface="MS PGothic" charset="0"/>
              </a:rPr>
              <a:t> available to other members of society.</a:t>
            </a:r>
          </a:p>
          <a:p>
            <a:pPr eaLnBrk="1" hangingPunct="1"/>
            <a:endParaRPr lang="en-US" dirty="0">
              <a:latin typeface="Calibri" charset="0"/>
              <a:ea typeface="MS PGothic" charset="0"/>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4894"/>
            <a:ext cx="8311952" cy="4953105"/>
          </a:xfrm>
        </p:spPr>
        <p:txBody>
          <a:bodyPr/>
          <a:lstStyle/>
          <a:p>
            <a:r>
              <a:rPr lang="en-US" sz="3600" dirty="0">
                <a:ea typeface="MS PGothic" charset="0"/>
              </a:rPr>
              <a:t>Unwanted / uninvited conduct</a:t>
            </a:r>
          </a:p>
          <a:p>
            <a:r>
              <a:rPr lang="en-US" sz="3600" dirty="0">
                <a:ea typeface="MS PGothic" charset="0"/>
              </a:rPr>
              <a:t>Verbal, physical, non-verbal</a:t>
            </a:r>
          </a:p>
          <a:p>
            <a:r>
              <a:rPr lang="en-US" sz="3600" dirty="0">
                <a:ea typeface="MS PGothic" charset="0"/>
              </a:rPr>
              <a:t>Intention to harass is not a factor in the definition</a:t>
            </a:r>
          </a:p>
          <a:p>
            <a:r>
              <a:rPr lang="en-US" sz="3600" dirty="0">
                <a:ea typeface="MS PGothic" charset="0"/>
              </a:rPr>
              <a:t>Often a power imbalance but not always</a:t>
            </a:r>
          </a:p>
          <a:p>
            <a:pPr marL="0" indent="0">
              <a:buNone/>
            </a:pPr>
            <a:endParaRPr lang="en-US" sz="3200" dirty="0">
              <a:latin typeface="Calibri" charset="0"/>
              <a:ea typeface="MS PGothic" charset="0"/>
            </a:endParaRPr>
          </a:p>
          <a:p>
            <a:endParaRPr lang="en-US" dirty="0">
              <a:latin typeface="Calibri" charset="0"/>
              <a:ea typeface="MS PGothic" charset="0"/>
            </a:endParaRPr>
          </a:p>
        </p:txBody>
      </p:sp>
      <p:sp>
        <p:nvSpPr>
          <p:cNvPr id="2" name="Title 1"/>
          <p:cNvSpPr>
            <a:spLocks noGrp="1"/>
          </p:cNvSpPr>
          <p:nvPr>
            <p:ph type="title"/>
          </p:nvPr>
        </p:nvSpPr>
        <p:spPr>
          <a:xfrm>
            <a:off x="539552" y="764704"/>
            <a:ext cx="8229600" cy="759296"/>
          </a:xfrm>
        </p:spPr>
        <p:txBody>
          <a:bodyPr>
            <a:noAutofit/>
          </a:bodyPr>
          <a:lstStyle/>
          <a:p>
            <a:pPr algn="ctr">
              <a:defRPr/>
            </a:pPr>
            <a:r>
              <a:rPr lang="en-US" sz="4400" dirty="0">
                <a:solidFill>
                  <a:srgbClr val="4D4D73"/>
                </a:solidFill>
                <a:cs typeface="Andale Mono"/>
              </a:rPr>
              <a:t>Discrimination includes Harassment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a:xfrm>
            <a:off x="549275" y="1665111"/>
            <a:ext cx="8343900" cy="5077002"/>
          </a:xfrm>
        </p:spPr>
        <p:txBody>
          <a:bodyPr/>
          <a:lstStyle/>
          <a:p>
            <a:pPr>
              <a:lnSpc>
                <a:spcPct val="90000"/>
              </a:lnSpc>
            </a:pPr>
            <a:r>
              <a:rPr lang="en-US" sz="2400" dirty="0">
                <a:latin typeface="Calibri" charset="0"/>
                <a:ea typeface="MS PGothic" charset="0"/>
              </a:rPr>
              <a:t>Physical Contact</a:t>
            </a:r>
          </a:p>
          <a:p>
            <a:pPr lvl="1">
              <a:lnSpc>
                <a:spcPct val="90000"/>
              </a:lnSpc>
            </a:pPr>
            <a:r>
              <a:rPr lang="en-US" sz="2200" dirty="0">
                <a:latin typeface="Calibri" charset="0"/>
                <a:ea typeface="MS PGothic" charset="0"/>
              </a:rPr>
              <a:t>Touching, pinching, patting, kissing, fondling, groping, grabbing</a:t>
            </a:r>
          </a:p>
          <a:p>
            <a:pPr lvl="1">
              <a:lnSpc>
                <a:spcPct val="90000"/>
              </a:lnSpc>
            </a:pPr>
            <a:r>
              <a:rPr lang="en-US" sz="2200" dirty="0">
                <a:latin typeface="Calibri" charset="0"/>
                <a:ea typeface="MS PGothic" charset="0"/>
              </a:rPr>
              <a:t>Suggestive/obscene notes, emails </a:t>
            </a:r>
          </a:p>
          <a:p>
            <a:pPr lvl="1">
              <a:lnSpc>
                <a:spcPct val="90000"/>
              </a:lnSpc>
            </a:pPr>
            <a:r>
              <a:rPr lang="en-US" sz="2200" dirty="0">
                <a:latin typeface="Calibri" charset="0"/>
                <a:ea typeface="MS PGothic" charset="0"/>
              </a:rPr>
              <a:t>Physical assault (can be a criminal offence)</a:t>
            </a:r>
          </a:p>
          <a:p>
            <a:pPr>
              <a:lnSpc>
                <a:spcPct val="90000"/>
              </a:lnSpc>
            </a:pPr>
            <a:r>
              <a:rPr lang="en-US" sz="2400" dirty="0">
                <a:latin typeface="Calibri" charset="0"/>
                <a:ea typeface="MS PGothic" charset="0"/>
              </a:rPr>
              <a:t>Verbal Harassment</a:t>
            </a:r>
          </a:p>
          <a:p>
            <a:pPr lvl="1">
              <a:lnSpc>
                <a:spcPct val="90000"/>
              </a:lnSpc>
            </a:pPr>
            <a:r>
              <a:rPr lang="en-US" sz="2200" dirty="0">
                <a:latin typeface="Calibri" charset="0"/>
                <a:ea typeface="MS PGothic" charset="0"/>
              </a:rPr>
              <a:t>Slurs, jokes, derogatory comments</a:t>
            </a:r>
          </a:p>
          <a:p>
            <a:pPr lvl="1">
              <a:lnSpc>
                <a:spcPct val="90000"/>
              </a:lnSpc>
            </a:pPr>
            <a:r>
              <a:rPr lang="en-US" sz="2200" dirty="0">
                <a:latin typeface="Calibri" charset="0"/>
                <a:ea typeface="MS PGothic" charset="0"/>
              </a:rPr>
              <a:t>Gossip about a person</a:t>
            </a:r>
            <a:r>
              <a:rPr lang="ja-JP" altLang="en-US" sz="2200" dirty="0">
                <a:latin typeface="Calibri" charset="0"/>
                <a:ea typeface="MS PGothic" charset="0"/>
              </a:rPr>
              <a:t>’</a:t>
            </a:r>
            <a:r>
              <a:rPr lang="en-US" altLang="ja-JP" sz="2200" dirty="0">
                <a:latin typeface="Calibri" charset="0"/>
                <a:ea typeface="MS PGothic" charset="0"/>
              </a:rPr>
              <a:t>s sex life or partners</a:t>
            </a:r>
          </a:p>
          <a:p>
            <a:pPr lvl="1">
              <a:lnSpc>
                <a:spcPct val="90000"/>
              </a:lnSpc>
            </a:pPr>
            <a:r>
              <a:rPr lang="en-US" sz="2200" dirty="0">
                <a:latin typeface="Calibri" charset="0"/>
                <a:ea typeface="MS PGothic" charset="0"/>
              </a:rPr>
              <a:t>Sexually suggestive invitations</a:t>
            </a:r>
          </a:p>
          <a:p>
            <a:pPr>
              <a:lnSpc>
                <a:spcPct val="90000"/>
              </a:lnSpc>
            </a:pPr>
            <a:r>
              <a:rPr lang="en-US" sz="2400" dirty="0">
                <a:latin typeface="Calibri" charset="0"/>
                <a:ea typeface="MS PGothic" charset="0"/>
              </a:rPr>
              <a:t>Non-verbal Harassment</a:t>
            </a:r>
          </a:p>
          <a:p>
            <a:pPr lvl="1">
              <a:lnSpc>
                <a:spcPct val="90000"/>
              </a:lnSpc>
            </a:pPr>
            <a:r>
              <a:rPr lang="en-US" sz="2200" dirty="0">
                <a:latin typeface="Calibri" charset="0"/>
                <a:ea typeface="MS PGothic" charset="0"/>
              </a:rPr>
              <a:t>Leering in a sexually suggestive manner</a:t>
            </a:r>
          </a:p>
          <a:p>
            <a:pPr lvl="1">
              <a:lnSpc>
                <a:spcPct val="90000"/>
              </a:lnSpc>
            </a:pPr>
            <a:r>
              <a:rPr lang="en-US" sz="2200" dirty="0">
                <a:latin typeface="Calibri" charset="0"/>
                <a:ea typeface="MS PGothic" charset="0"/>
              </a:rPr>
              <a:t>Displaying pornographic images</a:t>
            </a:r>
          </a:p>
          <a:p>
            <a:pPr lvl="1">
              <a:lnSpc>
                <a:spcPct val="90000"/>
              </a:lnSpc>
            </a:pPr>
            <a:endParaRPr lang="en-US" sz="2200" dirty="0">
              <a:latin typeface="Calibri" charset="0"/>
              <a:ea typeface="MS PGothic" charset="0"/>
            </a:endParaRPr>
          </a:p>
        </p:txBody>
      </p:sp>
      <p:sp>
        <p:nvSpPr>
          <p:cNvPr id="2" name="Title 1"/>
          <p:cNvSpPr>
            <a:spLocks noGrp="1"/>
          </p:cNvSpPr>
          <p:nvPr>
            <p:ph type="title"/>
          </p:nvPr>
        </p:nvSpPr>
        <p:spPr>
          <a:xfrm>
            <a:off x="549275" y="564444"/>
            <a:ext cx="8042276" cy="920340"/>
          </a:xfrm>
        </p:spPr>
        <p:txBody>
          <a:bodyPr>
            <a:noAutofit/>
          </a:bodyPr>
          <a:lstStyle/>
          <a:p>
            <a:pPr algn="ctr">
              <a:defRPr/>
            </a:pPr>
            <a:r>
              <a:rPr lang="en-US" sz="3600" dirty="0"/>
              <a:t>Harassment includes Sexual Harassment</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07223"/>
            <a:ext cx="8229600" cy="3917377"/>
          </a:xfrm>
        </p:spPr>
        <p:txBody>
          <a:bodyPr/>
          <a:lstStyle/>
          <a:p>
            <a:r>
              <a:rPr lang="en-US" dirty="0"/>
              <a:t>Physical disability				30%</a:t>
            </a:r>
          </a:p>
          <a:p>
            <a:r>
              <a:rPr lang="en-US" dirty="0"/>
              <a:t>Mental disability				19%</a:t>
            </a:r>
          </a:p>
          <a:p>
            <a:r>
              <a:rPr lang="en-US" dirty="0"/>
              <a:t>Gender					18%</a:t>
            </a:r>
          </a:p>
          <a:p>
            <a:r>
              <a:rPr lang="en-US" dirty="0"/>
              <a:t>Race/</a:t>
            </a:r>
            <a:r>
              <a:rPr lang="en-US" dirty="0" err="1"/>
              <a:t>Colour</a:t>
            </a:r>
            <a:r>
              <a:rPr lang="en-US" dirty="0"/>
              <a:t>				  8%</a:t>
            </a:r>
          </a:p>
          <a:p>
            <a:r>
              <a:rPr lang="en-US" dirty="0"/>
              <a:t>Ancestry/Origin				  7%</a:t>
            </a:r>
          </a:p>
          <a:p>
            <a:r>
              <a:rPr lang="en-US" dirty="0"/>
              <a:t>Other					  5% or less</a:t>
            </a:r>
          </a:p>
        </p:txBody>
      </p:sp>
      <p:sp>
        <p:nvSpPr>
          <p:cNvPr id="3" name="Title 2"/>
          <p:cNvSpPr>
            <a:spLocks noGrp="1"/>
          </p:cNvSpPr>
          <p:nvPr>
            <p:ph type="title"/>
          </p:nvPr>
        </p:nvSpPr>
        <p:spPr>
          <a:xfrm>
            <a:off x="457200" y="915630"/>
            <a:ext cx="8305800" cy="1255301"/>
          </a:xfrm>
        </p:spPr>
        <p:txBody>
          <a:bodyPr>
            <a:normAutofit fontScale="90000"/>
          </a:bodyPr>
          <a:lstStyle/>
          <a:p>
            <a:r>
              <a:rPr lang="en-US" dirty="0"/>
              <a:t>Percentage of Complaints based on 15 protected grounds (2016-2017)</a:t>
            </a:r>
          </a:p>
        </p:txBody>
      </p:sp>
    </p:spTree>
    <p:extLst>
      <p:ext uri="{BB962C8B-B14F-4D97-AF65-F5344CB8AC3E}">
        <p14:creationId xmlns:p14="http://schemas.microsoft.com/office/powerpoint/2010/main" val="386626749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925" y="2286000"/>
            <a:ext cx="8679051" cy="4396251"/>
          </a:xfrm>
        </p:spPr>
        <p:txBody>
          <a:bodyPr/>
          <a:lstStyle/>
          <a:p>
            <a:r>
              <a:rPr lang="en-US" sz="2800" dirty="0"/>
              <a:t>Employment practices (s. 7)			82%</a:t>
            </a:r>
          </a:p>
          <a:p>
            <a:r>
              <a:rPr lang="en-US" sz="2800" dirty="0"/>
              <a:t>Goods, services, </a:t>
            </a:r>
            <a:r>
              <a:rPr lang="en-US" sz="2800" dirty="0" err="1"/>
              <a:t>accomm</a:t>
            </a:r>
            <a:r>
              <a:rPr lang="en-US" sz="2800" dirty="0"/>
              <a:t> &amp; facilities (s. 4)	13%</a:t>
            </a:r>
          </a:p>
          <a:p>
            <a:r>
              <a:rPr lang="en-US" sz="2800" dirty="0"/>
              <a:t>Tenancy (s. 5)					  2%</a:t>
            </a:r>
          </a:p>
          <a:p>
            <a:r>
              <a:rPr lang="en-US" sz="2800" dirty="0"/>
              <a:t>Employment apps &amp; advertisements (s. 8)	  2%</a:t>
            </a:r>
          </a:p>
          <a:p>
            <a:r>
              <a:rPr lang="en-US" sz="2800" dirty="0"/>
              <a:t>Other						  1% or less</a:t>
            </a:r>
          </a:p>
          <a:p>
            <a:pPr marL="0" indent="0">
              <a:buNone/>
            </a:pPr>
            <a:r>
              <a:rPr lang="en-US" sz="2800" dirty="0"/>
              <a:t>		</a:t>
            </a:r>
            <a:r>
              <a:rPr lang="en-US" dirty="0"/>
              <a:t>		</a:t>
            </a:r>
          </a:p>
          <a:p>
            <a:endParaRPr lang="en-US" dirty="0"/>
          </a:p>
          <a:p>
            <a:pPr marL="0" indent="0">
              <a:buNone/>
            </a:pPr>
            <a:r>
              <a:rPr lang="en-US" dirty="0"/>
              <a:t>	</a:t>
            </a:r>
          </a:p>
        </p:txBody>
      </p:sp>
      <p:sp>
        <p:nvSpPr>
          <p:cNvPr id="3" name="Title 2"/>
          <p:cNvSpPr>
            <a:spLocks noGrp="1"/>
          </p:cNvSpPr>
          <p:nvPr>
            <p:ph type="title"/>
          </p:nvPr>
        </p:nvSpPr>
        <p:spPr>
          <a:xfrm>
            <a:off x="1" y="831502"/>
            <a:ext cx="9144000" cy="1256941"/>
          </a:xfrm>
        </p:spPr>
        <p:txBody>
          <a:bodyPr>
            <a:noAutofit/>
          </a:bodyPr>
          <a:lstStyle/>
          <a:p>
            <a:pPr algn="ctr"/>
            <a:r>
              <a:rPr lang="en-US" sz="3600" dirty="0"/>
              <a:t>Percentage of Complaints based on 5 Protected Areas</a:t>
            </a:r>
          </a:p>
        </p:txBody>
      </p:sp>
    </p:spTree>
    <p:extLst>
      <p:ext uri="{BB962C8B-B14F-4D97-AF65-F5344CB8AC3E}">
        <p14:creationId xmlns:p14="http://schemas.microsoft.com/office/powerpoint/2010/main" val="409403208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42058"/>
            <a:ext cx="9144000" cy="5315941"/>
          </a:xfrm>
        </p:spPr>
        <p:txBody>
          <a:bodyPr/>
          <a:lstStyle/>
          <a:p>
            <a:r>
              <a:rPr lang="en-US" dirty="0"/>
              <a:t>Human rights issues in the workplace encompass:</a:t>
            </a:r>
          </a:p>
          <a:p>
            <a:pPr lvl="1"/>
            <a:r>
              <a:rPr lang="en-US" dirty="0"/>
              <a:t>Applying for work</a:t>
            </a:r>
          </a:p>
          <a:p>
            <a:pPr lvl="1"/>
            <a:r>
              <a:rPr lang="en-US" dirty="0"/>
              <a:t>Rights and responsibilities</a:t>
            </a:r>
          </a:p>
          <a:p>
            <a:pPr lvl="1"/>
            <a:r>
              <a:rPr lang="en-US" dirty="0"/>
              <a:t>Terms and conditions of employment</a:t>
            </a:r>
          </a:p>
          <a:p>
            <a:pPr lvl="1"/>
            <a:r>
              <a:rPr lang="en-US" dirty="0"/>
              <a:t>Benefits and accommodation of employees human rights needs</a:t>
            </a:r>
          </a:p>
          <a:p>
            <a:pPr lvl="1"/>
            <a:r>
              <a:rPr lang="en-US" dirty="0"/>
              <a:t>Termination and severance of employment</a:t>
            </a:r>
          </a:p>
          <a:p>
            <a:pPr lvl="1"/>
            <a:r>
              <a:rPr lang="en-US" dirty="0"/>
              <a:t>Proper procedures for dealing with discrimination</a:t>
            </a:r>
          </a:p>
          <a:p>
            <a:r>
              <a:rPr lang="en-US" dirty="0"/>
              <a:t>Some issues may not be human rights issues</a:t>
            </a:r>
          </a:p>
          <a:p>
            <a:pPr marL="0" indent="0">
              <a:buNone/>
            </a:pPr>
            <a:r>
              <a:rPr lang="en-US" dirty="0"/>
              <a:t>For issues and guidance see Alberta Human Rights Commission website at</a:t>
            </a:r>
            <a:r>
              <a:rPr lang="en-US" sz="2000" dirty="0"/>
              <a:t> https://</a:t>
            </a:r>
            <a:r>
              <a:rPr lang="en-US" sz="2000" dirty="0" err="1"/>
              <a:t>www.albertahumanrights.ab.ca</a:t>
            </a:r>
            <a:r>
              <a:rPr lang="en-US" sz="2000" dirty="0"/>
              <a:t>/employment/Pages/</a:t>
            </a:r>
            <a:r>
              <a:rPr lang="en-US" sz="2000" dirty="0" err="1"/>
              <a:t>employee_info.aspx</a:t>
            </a:r>
            <a:endParaRPr lang="en-US" sz="2000" dirty="0"/>
          </a:p>
          <a:p>
            <a:endParaRPr lang="en-US" dirty="0"/>
          </a:p>
        </p:txBody>
      </p:sp>
      <p:sp>
        <p:nvSpPr>
          <p:cNvPr id="3" name="Title 2"/>
          <p:cNvSpPr>
            <a:spLocks noGrp="1"/>
          </p:cNvSpPr>
          <p:nvPr>
            <p:ph type="title"/>
          </p:nvPr>
        </p:nvSpPr>
        <p:spPr>
          <a:xfrm>
            <a:off x="196565" y="997803"/>
            <a:ext cx="8766548" cy="408192"/>
          </a:xfrm>
        </p:spPr>
        <p:txBody>
          <a:bodyPr>
            <a:noAutofit/>
          </a:bodyPr>
          <a:lstStyle/>
          <a:p>
            <a:pPr algn="ctr"/>
            <a:r>
              <a:rPr lang="en-US" sz="3200" dirty="0"/>
              <a:t>When do human rights issues arise in workplace?</a:t>
            </a:r>
          </a:p>
        </p:txBody>
      </p:sp>
    </p:spTree>
    <p:extLst>
      <p:ext uri="{BB962C8B-B14F-4D97-AF65-F5344CB8AC3E}">
        <p14:creationId xmlns:p14="http://schemas.microsoft.com/office/powerpoint/2010/main" val="2871258324"/>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08359"/>
            <a:ext cx="8463776" cy="4989010"/>
          </a:xfrm>
        </p:spPr>
        <p:txBody>
          <a:bodyPr/>
          <a:lstStyle/>
          <a:p>
            <a:pPr marL="514350" indent="-514350">
              <a:buAutoNum type="arabicPeriod"/>
            </a:pPr>
            <a:r>
              <a:rPr lang="en-US" sz="3200" dirty="0"/>
              <a:t>Proof of </a:t>
            </a:r>
            <a:r>
              <a:rPr lang="en-US" sz="3200" i="1" dirty="0"/>
              <a:t>Prima Facie </a:t>
            </a:r>
            <a:r>
              <a:rPr lang="en-US" sz="3200" dirty="0"/>
              <a:t>Case of Discrimination</a:t>
            </a:r>
          </a:p>
          <a:p>
            <a:pPr marL="514350" indent="-514350">
              <a:buAutoNum type="arabicPeriod"/>
            </a:pPr>
            <a:r>
              <a:rPr lang="en-US" sz="3200" dirty="0"/>
              <a:t>Bona Fide Occupational Requirement</a:t>
            </a:r>
          </a:p>
          <a:p>
            <a:pPr marL="514350" indent="-514350">
              <a:buAutoNum type="arabicPeriod"/>
            </a:pPr>
            <a:r>
              <a:rPr lang="en-US" sz="3200" dirty="0"/>
              <a:t>Accommodation to the point of “undue hardship”</a:t>
            </a:r>
          </a:p>
          <a:p>
            <a:pPr marL="514350" indent="-514350">
              <a:buAutoNum type="arabicPeriod"/>
            </a:pPr>
            <a:r>
              <a:rPr lang="en-US" sz="3200" dirty="0"/>
              <a:t>If employer found responsible, Tribunal award to put employee in circumstances they would have been in had there been no discrimination.</a:t>
            </a:r>
          </a:p>
          <a:p>
            <a:pPr marL="514350" indent="-514350">
              <a:buAutoNum type="arabicPeriod"/>
            </a:pPr>
            <a:endParaRPr lang="en-US" dirty="0"/>
          </a:p>
          <a:p>
            <a:pPr marL="514350" indent="-514350">
              <a:buAutoNum type="arabicPeriod"/>
            </a:pPr>
            <a:endParaRPr lang="en-US" dirty="0"/>
          </a:p>
          <a:p>
            <a:pPr marL="0" indent="0">
              <a:buNone/>
            </a:pPr>
            <a:endParaRPr lang="en-US" dirty="0"/>
          </a:p>
        </p:txBody>
      </p:sp>
      <p:sp>
        <p:nvSpPr>
          <p:cNvPr id="3" name="Title 2"/>
          <p:cNvSpPr>
            <a:spLocks noGrp="1"/>
          </p:cNvSpPr>
          <p:nvPr>
            <p:ph type="title"/>
          </p:nvPr>
        </p:nvSpPr>
        <p:spPr>
          <a:xfrm>
            <a:off x="457200" y="704088"/>
            <a:ext cx="8305800" cy="868206"/>
          </a:xfrm>
        </p:spPr>
        <p:txBody>
          <a:bodyPr/>
          <a:lstStyle/>
          <a:p>
            <a:r>
              <a:rPr lang="en-US" dirty="0"/>
              <a:t>Elements of a Human Rights Case</a:t>
            </a:r>
          </a:p>
        </p:txBody>
      </p:sp>
    </p:spTree>
    <p:extLst>
      <p:ext uri="{BB962C8B-B14F-4D97-AF65-F5344CB8AC3E}">
        <p14:creationId xmlns:p14="http://schemas.microsoft.com/office/powerpoint/2010/main" val="321533142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962" y="1678122"/>
            <a:ext cx="8815134" cy="5179878"/>
          </a:xfrm>
        </p:spPr>
        <p:txBody>
          <a:bodyPr/>
          <a:lstStyle/>
          <a:p>
            <a:r>
              <a:rPr lang="en-US" sz="2400" dirty="0"/>
              <a:t>Complainant (employee) has initial burden of proving </a:t>
            </a:r>
            <a:r>
              <a:rPr lang="en-US" sz="2400" u="sng" dirty="0"/>
              <a:t>prima </a:t>
            </a:r>
            <a:r>
              <a:rPr lang="en-US" sz="2400" u="sng" dirty="0" err="1"/>
              <a:t>facia</a:t>
            </a:r>
            <a:r>
              <a:rPr lang="en-US" sz="2400" u="sng" dirty="0"/>
              <a:t> discrimination</a:t>
            </a:r>
            <a:r>
              <a:rPr lang="en-US" sz="2400" dirty="0"/>
              <a:t> by establishing 3 elements:</a:t>
            </a:r>
          </a:p>
          <a:p>
            <a:pPr marL="393700" lvl="1" indent="0">
              <a:buNone/>
            </a:pPr>
            <a:r>
              <a:rPr lang="en-US" dirty="0"/>
              <a:t>1. they have a characteristic protected from discrimination under the AHRA;</a:t>
            </a:r>
          </a:p>
          <a:p>
            <a:pPr marL="393700" lvl="1" indent="0">
              <a:buNone/>
            </a:pPr>
            <a:r>
              <a:rPr lang="en-US" dirty="0"/>
              <a:t>2. they experienced an adverse impact with respect to their employment; and</a:t>
            </a:r>
          </a:p>
          <a:p>
            <a:pPr marL="393700" lvl="1" indent="0">
              <a:buNone/>
            </a:pPr>
            <a:r>
              <a:rPr lang="en-US" dirty="0"/>
              <a:t>3. the protected characteristic was a factor in the adverse impact.</a:t>
            </a:r>
          </a:p>
          <a:p>
            <a:r>
              <a:rPr lang="en-US" sz="2400" dirty="0"/>
              <a:t>Intention to discriminate is </a:t>
            </a:r>
            <a:r>
              <a:rPr lang="en-US" sz="2400" u="sng" dirty="0"/>
              <a:t>not</a:t>
            </a:r>
            <a:r>
              <a:rPr lang="en-US" sz="2400" dirty="0"/>
              <a:t> required.</a:t>
            </a:r>
          </a:p>
          <a:p>
            <a:pPr marL="273050" lvl="1" indent="-273050">
              <a:buClr>
                <a:srgbClr val="0BD0D9"/>
              </a:buClr>
              <a:buSzPct val="95000"/>
            </a:pPr>
            <a:r>
              <a:rPr lang="en-US" dirty="0"/>
              <a:t>Once a prima facie case is established, the burden shifts to the respondent (employer) to justify the conduct or practice</a:t>
            </a:r>
          </a:p>
          <a:p>
            <a:pPr marL="0" lvl="1" indent="0">
              <a:buClr>
                <a:srgbClr val="0BD0D9"/>
              </a:buClr>
              <a:buSzPct val="95000"/>
              <a:buNone/>
            </a:pPr>
            <a:r>
              <a:rPr lang="en-US" dirty="0"/>
              <a:t>    within the framework of the exemptions available.</a:t>
            </a:r>
          </a:p>
          <a:p>
            <a:pPr marL="0" lvl="1" indent="0">
              <a:buClr>
                <a:srgbClr val="0BD0D9"/>
              </a:buClr>
              <a:buSzPct val="95000"/>
              <a:buNone/>
            </a:pPr>
            <a:r>
              <a:rPr lang="en-US" dirty="0"/>
              <a:t>    If it cannot be justified, discrimination will be found.</a:t>
            </a:r>
          </a:p>
          <a:p>
            <a:endParaRPr lang="en-US" sz="2400" dirty="0"/>
          </a:p>
          <a:p>
            <a:endParaRPr lang="en-US" sz="2000" dirty="0"/>
          </a:p>
          <a:p>
            <a:endParaRPr lang="en-US" sz="2000" dirty="0"/>
          </a:p>
          <a:p>
            <a:pPr marL="393700" lvl="1" indent="0">
              <a:buNone/>
            </a:pPr>
            <a:endParaRPr lang="en-US" sz="2000" dirty="0"/>
          </a:p>
          <a:p>
            <a:pPr marL="393700" lvl="1" indent="0">
              <a:buNone/>
            </a:pPr>
            <a:endParaRPr lang="en-US" sz="2000" dirty="0"/>
          </a:p>
          <a:p>
            <a:pPr marL="0" indent="0">
              <a:buNone/>
            </a:pPr>
            <a:endParaRPr lang="en-US" dirty="0"/>
          </a:p>
          <a:p>
            <a:pPr marL="0" indent="0">
              <a:buNone/>
            </a:pPr>
            <a:endParaRPr lang="en-US" dirty="0"/>
          </a:p>
        </p:txBody>
      </p:sp>
      <p:sp>
        <p:nvSpPr>
          <p:cNvPr id="3" name="Title 2"/>
          <p:cNvSpPr>
            <a:spLocks noGrp="1"/>
          </p:cNvSpPr>
          <p:nvPr>
            <p:ph type="title"/>
          </p:nvPr>
        </p:nvSpPr>
        <p:spPr>
          <a:xfrm>
            <a:off x="457200" y="704088"/>
            <a:ext cx="8305800" cy="792615"/>
          </a:xfrm>
        </p:spPr>
        <p:txBody>
          <a:bodyPr>
            <a:normAutofit/>
          </a:bodyPr>
          <a:lstStyle/>
          <a:p>
            <a:pPr algn="ctr"/>
            <a:r>
              <a:rPr lang="en-US" sz="4400" dirty="0"/>
              <a:t>Prima Facie Discrimination</a:t>
            </a:r>
          </a:p>
        </p:txBody>
      </p:sp>
    </p:spTree>
    <p:extLst>
      <p:ext uri="{BB962C8B-B14F-4D97-AF65-F5344CB8AC3E}">
        <p14:creationId xmlns:p14="http://schemas.microsoft.com/office/powerpoint/2010/main" val="243542632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751"/>
            <a:ext cx="8433535" cy="5113318"/>
          </a:xfrm>
        </p:spPr>
        <p:txBody>
          <a:bodyPr>
            <a:normAutofit lnSpcReduction="10000"/>
          </a:bodyPr>
          <a:lstStyle/>
          <a:p>
            <a:pPr lvl="0"/>
            <a:r>
              <a:rPr lang="en-US" sz="3200" dirty="0"/>
              <a:t>Overview of Canadian human rights laws </a:t>
            </a:r>
          </a:p>
          <a:p>
            <a:pPr lvl="0"/>
            <a:r>
              <a:rPr lang="en-US" sz="3200" i="1" dirty="0"/>
              <a:t>Alberta Human Rights Act</a:t>
            </a:r>
          </a:p>
          <a:p>
            <a:pPr lvl="0"/>
            <a:r>
              <a:rPr lang="en-US" sz="3200" dirty="0"/>
              <a:t>5 areas where discrimination</a:t>
            </a:r>
            <a:r>
              <a:rPr lang="en-US" sz="3200"/>
              <a:t>/harassment </a:t>
            </a:r>
            <a:r>
              <a:rPr lang="en-US" sz="3200" dirty="0"/>
              <a:t>prohibited</a:t>
            </a:r>
          </a:p>
          <a:p>
            <a:pPr lvl="0"/>
            <a:r>
              <a:rPr lang="en-US" sz="3200" dirty="0"/>
              <a:t>15 grounds of prohibited discrimination</a:t>
            </a:r>
          </a:p>
          <a:p>
            <a:pPr lvl="0"/>
            <a:r>
              <a:rPr lang="en-US" sz="3200" dirty="0"/>
              <a:t>What is discrimination/harassment</a:t>
            </a:r>
          </a:p>
          <a:p>
            <a:pPr lvl="0"/>
            <a:r>
              <a:rPr lang="en-US" sz="3200" dirty="0"/>
              <a:t>Bona fide occupational requirement</a:t>
            </a:r>
          </a:p>
          <a:p>
            <a:r>
              <a:rPr lang="en-US" sz="3200" dirty="0"/>
              <a:t>Duty to accommodate</a:t>
            </a:r>
          </a:p>
          <a:p>
            <a:r>
              <a:rPr lang="en-US" sz="3200" dirty="0"/>
              <a:t>Human rights cases and questions</a:t>
            </a:r>
          </a:p>
        </p:txBody>
      </p:sp>
      <p:sp>
        <p:nvSpPr>
          <p:cNvPr id="2" name="Title 1"/>
          <p:cNvSpPr>
            <a:spLocks noGrp="1"/>
          </p:cNvSpPr>
          <p:nvPr>
            <p:ph type="title"/>
          </p:nvPr>
        </p:nvSpPr>
        <p:spPr>
          <a:xfrm>
            <a:off x="457200" y="704088"/>
            <a:ext cx="8305800" cy="713663"/>
          </a:xfrm>
        </p:spPr>
        <p:txBody>
          <a:bodyPr>
            <a:normAutofit fontScale="90000"/>
          </a:bodyPr>
          <a:lstStyle/>
          <a:p>
            <a:pPr algn="ctr"/>
            <a:r>
              <a:rPr lang="en-US" dirty="0"/>
              <a:t>Course Outline</a:t>
            </a:r>
          </a:p>
        </p:txBody>
      </p:sp>
    </p:spTree>
    <p:extLst>
      <p:ext uri="{BB962C8B-B14F-4D97-AF65-F5344CB8AC3E}">
        <p14:creationId xmlns:p14="http://schemas.microsoft.com/office/powerpoint/2010/main" val="1644165139"/>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925" y="2101432"/>
            <a:ext cx="8769772" cy="4756568"/>
          </a:xfrm>
        </p:spPr>
        <p:txBody>
          <a:bodyPr/>
          <a:lstStyle/>
          <a:p>
            <a:pPr marL="0" indent="0">
              <a:buNone/>
            </a:pPr>
            <a:r>
              <a:rPr lang="en-US" sz="2800" dirty="0"/>
              <a:t>Employer has onus of proving that a discriminatory workplace standard, rule or practice is a bona fide occupational work requirement by establishing 3 elements:</a:t>
            </a:r>
          </a:p>
          <a:p>
            <a:pPr marL="514350" indent="-514350">
              <a:buAutoNum type="arabicPeriod"/>
            </a:pPr>
            <a:r>
              <a:rPr lang="en-US" sz="2800" dirty="0"/>
              <a:t>Is rationally connected to the performance of the job</a:t>
            </a:r>
          </a:p>
          <a:p>
            <a:pPr marL="514350" indent="-514350">
              <a:buAutoNum type="arabicPeriod"/>
            </a:pPr>
            <a:r>
              <a:rPr lang="en-US" sz="2800" dirty="0"/>
              <a:t>Was established in an honest and good faith belief that it is necessary, and </a:t>
            </a:r>
          </a:p>
          <a:p>
            <a:pPr marL="514350" indent="-514350">
              <a:buAutoNum type="arabicPeriod"/>
            </a:pPr>
            <a:r>
              <a:rPr lang="en-US" sz="2800" dirty="0"/>
              <a:t>Reasonably necessary</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
        <p:nvSpPr>
          <p:cNvPr id="3" name="Title 2"/>
          <p:cNvSpPr>
            <a:spLocks noGrp="1"/>
          </p:cNvSpPr>
          <p:nvPr>
            <p:ph type="title"/>
          </p:nvPr>
        </p:nvSpPr>
        <p:spPr>
          <a:xfrm>
            <a:off x="241925" y="725674"/>
            <a:ext cx="8521075" cy="1224576"/>
          </a:xfrm>
        </p:spPr>
        <p:txBody>
          <a:bodyPr>
            <a:noAutofit/>
          </a:bodyPr>
          <a:lstStyle/>
          <a:p>
            <a:pPr algn="ctr"/>
            <a:r>
              <a:rPr lang="en-US" sz="4000" dirty="0"/>
              <a:t>Bona Fide Occupational Requirement (BFOR)</a:t>
            </a:r>
          </a:p>
        </p:txBody>
      </p:sp>
    </p:spTree>
    <p:extLst>
      <p:ext uri="{BB962C8B-B14F-4D97-AF65-F5344CB8AC3E}">
        <p14:creationId xmlns:p14="http://schemas.microsoft.com/office/powerpoint/2010/main" val="154809539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4470" y="750764"/>
            <a:ext cx="5423647" cy="767360"/>
          </a:xfrm>
        </p:spPr>
        <p:txBody>
          <a:bodyPr>
            <a:normAutofit fontScale="90000"/>
          </a:bodyPr>
          <a:lstStyle/>
          <a:p>
            <a:r>
              <a:rPr lang="en-US" dirty="0"/>
              <a:t>Duty to Accommodate</a:t>
            </a:r>
          </a:p>
        </p:txBody>
      </p:sp>
      <p:pic>
        <p:nvPicPr>
          <p:cNvPr id="2" name="Picture 1"/>
          <p:cNvPicPr>
            <a:picLocks noChangeAspect="1"/>
          </p:cNvPicPr>
          <p:nvPr/>
        </p:nvPicPr>
        <p:blipFill>
          <a:blip r:embed="rId3"/>
          <a:stretch>
            <a:fillRect/>
          </a:stretch>
        </p:blipFill>
        <p:spPr>
          <a:xfrm>
            <a:off x="1060823" y="1865682"/>
            <a:ext cx="6248400" cy="4110790"/>
          </a:xfrm>
          <a:prstGeom prst="rect">
            <a:avLst/>
          </a:prstGeom>
        </p:spPr>
      </p:pic>
    </p:spTree>
    <p:extLst>
      <p:ext uri="{BB962C8B-B14F-4D97-AF65-F5344CB8AC3E}">
        <p14:creationId xmlns:p14="http://schemas.microsoft.com/office/powerpoint/2010/main" val="4102353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6215" y="1600201"/>
            <a:ext cx="7665335" cy="4343400"/>
          </a:xfrm>
        </p:spPr>
        <p:txBody>
          <a:bodyPr>
            <a:normAutofit/>
          </a:bodyPr>
          <a:lstStyle/>
          <a:p>
            <a:pPr marL="0" indent="0">
              <a:buNone/>
            </a:pPr>
            <a:endParaRPr lang="en-US" b="1" dirty="0"/>
          </a:p>
          <a:p>
            <a:pPr marL="0" indent="0">
              <a:buNone/>
            </a:pPr>
            <a:r>
              <a:rPr lang="en-US" b="1" dirty="0"/>
              <a:t>An employer has a duty to accommodate an employee </a:t>
            </a:r>
            <a:r>
              <a:rPr lang="en-US" b="1" i="1" dirty="0"/>
              <a:t>to the point of undue hardship</a:t>
            </a:r>
            <a:r>
              <a:rPr lang="en-US" b="1" dirty="0"/>
              <a:t>.</a:t>
            </a:r>
          </a:p>
          <a:p>
            <a:pPr marL="228600" lvl="1" indent="0">
              <a:buNone/>
            </a:pPr>
            <a:endParaRPr lang="en-US" dirty="0"/>
          </a:p>
          <a:p>
            <a:pPr lvl="1"/>
            <a:endParaRPr lang="en-US" dirty="0"/>
          </a:p>
        </p:txBody>
      </p:sp>
      <p:sp>
        <p:nvSpPr>
          <p:cNvPr id="2" name="Title 1"/>
          <p:cNvSpPr>
            <a:spLocks noGrp="1"/>
          </p:cNvSpPr>
          <p:nvPr>
            <p:ph type="title"/>
          </p:nvPr>
        </p:nvSpPr>
        <p:spPr/>
        <p:txBody>
          <a:bodyPr/>
          <a:lstStyle/>
          <a:p>
            <a:r>
              <a:rPr lang="en-US" dirty="0"/>
              <a:t>Undue Hardship</a:t>
            </a:r>
          </a:p>
        </p:txBody>
      </p:sp>
      <p:pic>
        <p:nvPicPr>
          <p:cNvPr id="5" name="Picture 4"/>
          <p:cNvPicPr>
            <a:picLocks noChangeAspect="1"/>
          </p:cNvPicPr>
          <p:nvPr/>
        </p:nvPicPr>
        <p:blipFill>
          <a:blip r:embed="rId3"/>
          <a:stretch>
            <a:fillRect/>
          </a:stretch>
        </p:blipFill>
        <p:spPr>
          <a:xfrm>
            <a:off x="1260415" y="3747225"/>
            <a:ext cx="1785595" cy="1404480"/>
          </a:xfrm>
          <a:prstGeom prst="rect">
            <a:avLst/>
          </a:prstGeom>
        </p:spPr>
      </p:pic>
      <p:sp>
        <p:nvSpPr>
          <p:cNvPr id="6" name="Plus 5"/>
          <p:cNvSpPr/>
          <p:nvPr/>
        </p:nvSpPr>
        <p:spPr>
          <a:xfrm>
            <a:off x="4105908" y="4544947"/>
            <a:ext cx="914400" cy="9144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ine Callout 2 6"/>
          <p:cNvSpPr/>
          <p:nvPr/>
        </p:nvSpPr>
        <p:spPr>
          <a:xfrm rot="10800000" flipV="1">
            <a:off x="5881949" y="3826191"/>
            <a:ext cx="1222223" cy="623274"/>
          </a:xfrm>
          <a:prstGeom prst="borderCallout2">
            <a:avLst>
              <a:gd name="adj1" fmla="val 43640"/>
              <a:gd name="adj2" fmla="val 99480"/>
              <a:gd name="adj3" fmla="val 43640"/>
              <a:gd name="adj4" fmla="val 98958"/>
              <a:gd name="adj5" fmla="val 102518"/>
              <a:gd name="adj6" fmla="val 1806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size of company</a:t>
            </a:r>
          </a:p>
        </p:txBody>
      </p:sp>
      <p:sp>
        <p:nvSpPr>
          <p:cNvPr id="9" name="Line Callout 2 8"/>
          <p:cNvSpPr/>
          <p:nvPr/>
        </p:nvSpPr>
        <p:spPr>
          <a:xfrm rot="10800000" flipV="1">
            <a:off x="7341755" y="4323317"/>
            <a:ext cx="1222223" cy="460336"/>
          </a:xfrm>
          <a:prstGeom prst="borderCallout2">
            <a:avLst>
              <a:gd name="adj1" fmla="val 43640"/>
              <a:gd name="adj2" fmla="val 99480"/>
              <a:gd name="adj3" fmla="val 43640"/>
              <a:gd name="adj4" fmla="val 98958"/>
              <a:gd name="adj5" fmla="val 110815"/>
              <a:gd name="adj6" fmla="val 28849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safety</a:t>
            </a:r>
          </a:p>
        </p:txBody>
      </p:sp>
      <p:sp>
        <p:nvSpPr>
          <p:cNvPr id="10" name="Line Callout 2 9"/>
          <p:cNvSpPr/>
          <p:nvPr/>
        </p:nvSpPr>
        <p:spPr>
          <a:xfrm rot="10800000" flipV="1">
            <a:off x="6282235" y="4999011"/>
            <a:ext cx="1433051" cy="460336"/>
          </a:xfrm>
          <a:prstGeom prst="borderCallout2">
            <a:avLst>
              <a:gd name="adj1" fmla="val 43640"/>
              <a:gd name="adj2" fmla="val 99480"/>
              <a:gd name="adj3" fmla="val 43640"/>
              <a:gd name="adj4" fmla="val 98958"/>
              <a:gd name="adj5" fmla="val 50663"/>
              <a:gd name="adj6" fmla="val 18536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disruption</a:t>
            </a:r>
          </a:p>
        </p:txBody>
      </p:sp>
      <p:sp>
        <p:nvSpPr>
          <p:cNvPr id="11" name="Line Callout 2 10"/>
          <p:cNvSpPr/>
          <p:nvPr/>
        </p:nvSpPr>
        <p:spPr>
          <a:xfrm rot="10800000" flipV="1">
            <a:off x="6119530" y="5815331"/>
            <a:ext cx="1222223" cy="825461"/>
          </a:xfrm>
          <a:prstGeom prst="borderCallout2">
            <a:avLst>
              <a:gd name="adj1" fmla="val 43640"/>
              <a:gd name="adj2" fmla="val 99480"/>
              <a:gd name="adj3" fmla="val 43640"/>
              <a:gd name="adj4" fmla="val 98958"/>
              <a:gd name="adj5" fmla="val -44788"/>
              <a:gd name="adj6" fmla="val 1861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other relevant factors</a:t>
            </a:r>
          </a:p>
        </p:txBody>
      </p:sp>
      <p:cxnSp>
        <p:nvCxnSpPr>
          <p:cNvPr id="13" name="Straight Connector 12"/>
          <p:cNvCxnSpPr/>
          <p:nvPr/>
        </p:nvCxnSpPr>
        <p:spPr>
          <a:xfrm>
            <a:off x="3046010" y="4649977"/>
            <a:ext cx="1059898" cy="349034"/>
          </a:xfrm>
          <a:prstGeom prst="line">
            <a:avLst/>
          </a:prstGeom>
        </p:spPr>
        <p:style>
          <a:lnRef idx="2">
            <a:schemeClr val="accent1"/>
          </a:lnRef>
          <a:fillRef idx="0">
            <a:schemeClr val="accent1"/>
          </a:fillRef>
          <a:effectRef idx="1">
            <a:schemeClr val="accent1"/>
          </a:effectRef>
          <a:fontRef idx="minor">
            <a:schemeClr val="tx1"/>
          </a:fontRef>
        </p:style>
      </p:cxnSp>
      <p:sp>
        <p:nvSpPr>
          <p:cNvPr id="15" name="Line Callout 2 14"/>
          <p:cNvSpPr/>
          <p:nvPr/>
        </p:nvSpPr>
        <p:spPr>
          <a:xfrm rot="10800000" flipV="1">
            <a:off x="1355904" y="5528412"/>
            <a:ext cx="2214902" cy="645357"/>
          </a:xfrm>
          <a:prstGeom prst="borderCallout2">
            <a:avLst>
              <a:gd name="adj1" fmla="val 16676"/>
              <a:gd name="adj2" fmla="val -467"/>
              <a:gd name="adj3" fmla="val -37600"/>
              <a:gd name="adj4" fmla="val -23606"/>
              <a:gd name="adj5" fmla="val -41238"/>
              <a:gd name="adj6" fmla="val -231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interchangeability of workforce</a:t>
            </a:r>
          </a:p>
        </p:txBody>
      </p:sp>
      <p:sp>
        <p:nvSpPr>
          <p:cNvPr id="16" name="Line Callout 2 15"/>
          <p:cNvSpPr/>
          <p:nvPr/>
        </p:nvSpPr>
        <p:spPr>
          <a:xfrm rot="10800000" flipV="1">
            <a:off x="3883175" y="3212908"/>
            <a:ext cx="1387664" cy="825984"/>
          </a:xfrm>
          <a:prstGeom prst="borderCallout2">
            <a:avLst>
              <a:gd name="adj1" fmla="val 106450"/>
              <a:gd name="adj2" fmla="val 64324"/>
              <a:gd name="adj3" fmla="val 103386"/>
              <a:gd name="adj4" fmla="val 65364"/>
              <a:gd name="adj5" fmla="val 152876"/>
              <a:gd name="adj6" fmla="val 5980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available resources</a:t>
            </a:r>
          </a:p>
        </p:txBody>
      </p:sp>
    </p:spTree>
    <p:extLst>
      <p:ext uri="{BB962C8B-B14F-4D97-AF65-F5344CB8AC3E}">
        <p14:creationId xmlns:p14="http://schemas.microsoft.com/office/powerpoint/2010/main" val="447623507"/>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6083" y="1628153"/>
            <a:ext cx="5167437" cy="4802747"/>
          </a:xfrm>
        </p:spPr>
        <p:txBody>
          <a:bodyPr>
            <a:normAutofit fontScale="92500"/>
          </a:bodyPr>
          <a:lstStyle/>
          <a:p>
            <a:r>
              <a:rPr lang="en-US" sz="2300" b="1" dirty="0"/>
              <a:t>What are Employer’s Responsibilities?</a:t>
            </a:r>
          </a:p>
          <a:p>
            <a:pPr marL="457200" indent="-457200">
              <a:buAutoNum type="arabicPeriod"/>
            </a:pPr>
            <a:r>
              <a:rPr lang="en-US" sz="2300" dirty="0"/>
              <a:t>Inquire - make the necessary inquiries to determine if accommodation is required</a:t>
            </a:r>
          </a:p>
          <a:p>
            <a:pPr marL="457200" indent="-457200">
              <a:buAutoNum type="arabicPeriod"/>
            </a:pPr>
            <a:r>
              <a:rPr lang="en-US" sz="2300" dirty="0"/>
              <a:t>Individually Assess </a:t>
            </a:r>
            <a:r>
              <a:rPr lang="mr-IN" sz="2300" dirty="0"/>
              <a:t>–</a:t>
            </a:r>
            <a:r>
              <a:rPr lang="en-US" sz="2300" dirty="0"/>
              <a:t> each individual case must be individually assessed </a:t>
            </a:r>
            <a:r>
              <a:rPr lang="mr-IN" sz="2300" dirty="0"/>
              <a:t>–</a:t>
            </a:r>
            <a:r>
              <a:rPr lang="en-US" sz="2300" dirty="0"/>
              <a:t> cannot accommodate based on past experience</a:t>
            </a:r>
          </a:p>
          <a:p>
            <a:pPr marL="457200" indent="-457200">
              <a:buAutoNum type="arabicPeriod"/>
            </a:pPr>
            <a:r>
              <a:rPr lang="en-US" sz="2300" dirty="0"/>
              <a:t>Attempt to Accommodate </a:t>
            </a:r>
            <a:r>
              <a:rPr lang="mr-IN" sz="2300" dirty="0"/>
              <a:t>–</a:t>
            </a:r>
            <a:r>
              <a:rPr lang="en-US" sz="2300" dirty="0"/>
              <a:t> to the point of undue hardship</a:t>
            </a:r>
          </a:p>
          <a:p>
            <a:r>
              <a:rPr lang="en-US" sz="2300" b="1" dirty="0"/>
              <a:t>What are the Employee’s Responsibilities?</a:t>
            </a:r>
          </a:p>
          <a:p>
            <a:pPr marL="457200" indent="-457200">
              <a:buAutoNum type="arabicPeriod"/>
            </a:pPr>
            <a:r>
              <a:rPr lang="en-US" sz="2300" dirty="0"/>
              <a:t>Request accommodation</a:t>
            </a:r>
          </a:p>
          <a:p>
            <a:pPr marL="457200" indent="-457200">
              <a:buAutoNum type="arabicPeriod"/>
            </a:pPr>
            <a:r>
              <a:rPr lang="en-US" sz="2300" dirty="0"/>
              <a:t>Participate and cooperate with employer</a:t>
            </a:r>
          </a:p>
          <a:p>
            <a:pPr marL="457200" indent="-457200">
              <a:buAutoNum type="arabicPeriod"/>
            </a:pPr>
            <a:r>
              <a:rPr lang="en-US" sz="2300" dirty="0"/>
              <a:t>Accept imperfect accommodation</a:t>
            </a:r>
          </a:p>
          <a:p>
            <a:pPr marL="228600" lvl="1" indent="0">
              <a:buNone/>
            </a:pPr>
            <a:endParaRPr lang="en-US" sz="2300" dirty="0"/>
          </a:p>
          <a:p>
            <a:pPr lvl="1"/>
            <a:endParaRPr lang="en-US" dirty="0"/>
          </a:p>
        </p:txBody>
      </p:sp>
      <p:pic>
        <p:nvPicPr>
          <p:cNvPr id="5" name="Content Placeholder 4" descr="Employer.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34755" b="-34755"/>
          <a:stretch>
            <a:fillRect/>
          </a:stretch>
        </p:blipFill>
        <p:spPr>
          <a:xfrm>
            <a:off x="5303520" y="716115"/>
            <a:ext cx="3840480" cy="4234471"/>
          </a:xfrm>
        </p:spPr>
      </p:pic>
      <p:sp>
        <p:nvSpPr>
          <p:cNvPr id="2" name="Title 1"/>
          <p:cNvSpPr>
            <a:spLocks noGrp="1"/>
          </p:cNvSpPr>
          <p:nvPr>
            <p:ph type="title"/>
          </p:nvPr>
        </p:nvSpPr>
        <p:spPr>
          <a:xfrm>
            <a:off x="549274" y="716114"/>
            <a:ext cx="8209347" cy="728417"/>
          </a:xfrm>
        </p:spPr>
        <p:txBody>
          <a:bodyPr>
            <a:normAutofit fontScale="90000"/>
          </a:bodyPr>
          <a:lstStyle/>
          <a:p>
            <a:pPr algn="ctr"/>
            <a:r>
              <a:rPr lang="en-US" dirty="0"/>
              <a:t>Duty to Accommodate Concepts</a:t>
            </a:r>
          </a:p>
        </p:txBody>
      </p:sp>
      <p:sp>
        <p:nvSpPr>
          <p:cNvPr id="7" name="Rectangle 6"/>
          <p:cNvSpPr/>
          <p:nvPr/>
        </p:nvSpPr>
        <p:spPr>
          <a:xfrm>
            <a:off x="5303521" y="4459873"/>
            <a:ext cx="3587214" cy="76944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ank Gothic"/>
                <a:cs typeface="Bank Gothic"/>
              </a:rPr>
              <a:t>Employee</a:t>
            </a:r>
          </a:p>
        </p:txBody>
      </p:sp>
    </p:spTree>
    <p:extLst>
      <p:ext uri="{BB962C8B-B14F-4D97-AF65-F5344CB8AC3E}">
        <p14:creationId xmlns:p14="http://schemas.microsoft.com/office/powerpoint/2010/main" val="3411485932"/>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0309662.jpg"/>
          <p:cNvPicPr>
            <a:picLocks noGrp="1" noChangeAspect="1"/>
          </p:cNvPicPr>
          <p:nvPr>
            <p:ph idx="1"/>
          </p:nvPr>
        </p:nvPicPr>
        <p:blipFill>
          <a:blip r:embed="rId2">
            <a:extLst>
              <a:ext uri="{28A0092B-C50C-407E-A947-70E740481C1C}">
                <a14:useLocalDpi xmlns:a14="http://schemas.microsoft.com/office/drawing/2010/main" val="0"/>
              </a:ext>
            </a:extLst>
          </a:blip>
          <a:srcRect t="30976" b="30976"/>
          <a:stretch>
            <a:fillRect/>
          </a:stretch>
        </p:blipFill>
        <p:spPr/>
      </p:pic>
      <p:sp>
        <p:nvSpPr>
          <p:cNvPr id="2" name="Title 1"/>
          <p:cNvSpPr>
            <a:spLocks noGrp="1"/>
          </p:cNvSpPr>
          <p:nvPr>
            <p:ph type="title"/>
          </p:nvPr>
        </p:nvSpPr>
        <p:spPr/>
        <p:txBody>
          <a:bodyPr/>
          <a:lstStyle/>
          <a:p>
            <a:r>
              <a:rPr lang="en-US" dirty="0">
                <a:solidFill>
                  <a:srgbClr val="4D4D73"/>
                </a:solidFill>
                <a:latin typeface="Andale Mono"/>
                <a:cs typeface="Andale Mono"/>
              </a:rPr>
              <a:t>Questions and Cases</a:t>
            </a:r>
          </a:p>
        </p:txBody>
      </p:sp>
    </p:spTree>
    <p:extLst>
      <p:ext uri="{BB962C8B-B14F-4D97-AF65-F5344CB8AC3E}">
        <p14:creationId xmlns:p14="http://schemas.microsoft.com/office/powerpoint/2010/main" val="4054316715"/>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87413"/>
            <a:ext cx="8229600" cy="4737187"/>
          </a:xfrm>
        </p:spPr>
        <p:txBody>
          <a:bodyPr/>
          <a:lstStyle/>
          <a:p>
            <a:pPr marL="0" indent="0">
              <a:buNone/>
            </a:pPr>
            <a:r>
              <a:rPr lang="en-US" sz="1800" i="1" dirty="0"/>
              <a:t>H.T. v. ES Holdings Inc. o/a Country Herbs</a:t>
            </a:r>
            <a:r>
              <a:rPr lang="en-US" sz="1800" dirty="0"/>
              <a:t>, 2015 HRTO 1067 (</a:t>
            </a:r>
            <a:r>
              <a:rPr lang="en-US" sz="1800" dirty="0" err="1"/>
              <a:t>CanLII</a:t>
            </a:r>
            <a:r>
              <a:rPr lang="en-US" sz="1800" dirty="0"/>
              <a:t>)</a:t>
            </a:r>
          </a:p>
          <a:p>
            <a:r>
              <a:rPr lang="en-US" sz="1800" dirty="0"/>
              <a:t>employer grew &amp; imported vegetables and herbs in a rural locale</a:t>
            </a:r>
          </a:p>
          <a:p>
            <a:r>
              <a:rPr lang="en-US" sz="1800" dirty="0"/>
              <a:t>2 full-time employees, a brother and sister, both minors, packed the products.</a:t>
            </a:r>
          </a:p>
          <a:p>
            <a:r>
              <a:rPr lang="en-US" sz="1800" dirty="0"/>
              <a:t>employer’s written policy stated there was no time off on Thursdays due to required delivery schedule and the perishable nature of the product</a:t>
            </a:r>
          </a:p>
          <a:p>
            <a:r>
              <a:rPr lang="en-US" sz="1800" dirty="0"/>
              <a:t>employees were Mennonites who celebrated a religious holiday which fell on Thurs</a:t>
            </a:r>
          </a:p>
          <a:p>
            <a:r>
              <a:rPr lang="en-US" sz="1800" dirty="0"/>
              <a:t>employees informed employer in advance that they would not work on holiday</a:t>
            </a:r>
          </a:p>
          <a:p>
            <a:r>
              <a:rPr lang="en-US" sz="1800" dirty="0"/>
              <a:t>employer gave employee option of attending work on holiday or at a special midnight shift after holiday or be fired</a:t>
            </a:r>
          </a:p>
          <a:p>
            <a:r>
              <a:rPr lang="en-US" sz="1800" dirty="0"/>
              <a:t>the scheduled employee did not attend work on either and the employer fired both siblings</a:t>
            </a:r>
          </a:p>
          <a:p>
            <a:r>
              <a:rPr lang="en-US" sz="1800" dirty="0"/>
              <a:t>11 other employees had also asked for that day off &amp; employee argued it wouldn’t be possible to accommodate everyone and scheduling make-up shifts         after holiday would be unsustainable given the perishable products and time         -sensitive nature of the work.</a:t>
            </a:r>
          </a:p>
          <a:p>
            <a:endParaRPr lang="en-US" sz="1800" dirty="0"/>
          </a:p>
          <a:p>
            <a:endParaRPr lang="en-US" sz="1800" dirty="0"/>
          </a:p>
        </p:txBody>
      </p:sp>
      <p:sp>
        <p:nvSpPr>
          <p:cNvPr id="3" name="Title 2"/>
          <p:cNvSpPr>
            <a:spLocks noGrp="1"/>
          </p:cNvSpPr>
          <p:nvPr>
            <p:ph type="title"/>
          </p:nvPr>
        </p:nvSpPr>
        <p:spPr>
          <a:xfrm>
            <a:off x="457200" y="704088"/>
            <a:ext cx="8305800" cy="762379"/>
          </a:xfrm>
        </p:spPr>
        <p:txBody>
          <a:bodyPr>
            <a:normAutofit/>
          </a:bodyPr>
          <a:lstStyle/>
          <a:p>
            <a:r>
              <a:rPr lang="en-US" sz="3600" dirty="0"/>
              <a:t>Example - Accommodation of religion</a:t>
            </a:r>
          </a:p>
        </p:txBody>
      </p:sp>
    </p:spTree>
    <p:extLst>
      <p:ext uri="{BB962C8B-B14F-4D97-AF65-F5344CB8AC3E}">
        <p14:creationId xmlns:p14="http://schemas.microsoft.com/office/powerpoint/2010/main" val="3205637065"/>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287" y="1390878"/>
            <a:ext cx="8724410" cy="5467122"/>
          </a:xfrm>
        </p:spPr>
        <p:txBody>
          <a:bodyPr/>
          <a:lstStyle/>
          <a:p>
            <a:r>
              <a:rPr lang="en-US" sz="1800" b="1" dirty="0">
                <a:solidFill>
                  <a:srgbClr val="262626"/>
                </a:solidFill>
                <a:latin typeface="BauOT"/>
              </a:rPr>
              <a:t>Prima facie discrimination?</a:t>
            </a:r>
            <a:r>
              <a:rPr lang="en-US" sz="1800" dirty="0">
                <a:solidFill>
                  <a:srgbClr val="262626"/>
                </a:solidFill>
                <a:latin typeface="BauOT"/>
              </a:rPr>
              <a:t> 1) had characteristic protected under AHRA (religion or creed); 2) experienced adverse impact in employment (fired) &amp; 3) adverse factor was a factor in firing. Other sibling also experienced discrimination because of association with person of that creed.</a:t>
            </a:r>
          </a:p>
          <a:p>
            <a:r>
              <a:rPr lang="en-US" sz="1800" b="1" dirty="0">
                <a:solidFill>
                  <a:srgbClr val="262626"/>
                </a:solidFill>
                <a:latin typeface="BauOT"/>
              </a:rPr>
              <a:t>Bona fide work requirement? </a:t>
            </a:r>
            <a:r>
              <a:rPr lang="en-US" sz="1800" dirty="0">
                <a:solidFill>
                  <a:srgbClr val="262626"/>
                </a:solidFill>
                <a:latin typeface="BauOT"/>
              </a:rPr>
              <a:t>Employer adopted policy 1) for a purpose rationally connected to the job performance 2) in honest and good faith belief it was necessary to fulfill the work-related purpose 3) but did not prove the policy was reasonably necessary to accomplish that work-related purpose.</a:t>
            </a:r>
          </a:p>
          <a:p>
            <a:r>
              <a:rPr lang="en-US" sz="1800" b="1" dirty="0">
                <a:solidFill>
                  <a:srgbClr val="262626"/>
                </a:solidFill>
                <a:latin typeface="BauOT"/>
              </a:rPr>
              <a:t>Accommodation?</a:t>
            </a:r>
            <a:r>
              <a:rPr lang="en-US" sz="1800" dirty="0">
                <a:solidFill>
                  <a:srgbClr val="262626"/>
                </a:solidFill>
                <a:latin typeface="BauOT"/>
              </a:rPr>
              <a:t> 1) no evidence employer inquired or obtained information about </a:t>
            </a:r>
            <a:r>
              <a:rPr lang="en-US" sz="1800" dirty="0" err="1">
                <a:solidFill>
                  <a:srgbClr val="262626"/>
                </a:solidFill>
                <a:latin typeface="BauOT"/>
              </a:rPr>
              <a:t>E’ee’s</a:t>
            </a:r>
            <a:r>
              <a:rPr lang="en-US" sz="1800" dirty="0">
                <a:solidFill>
                  <a:srgbClr val="262626"/>
                </a:solidFill>
                <a:latin typeface="BauOT"/>
              </a:rPr>
              <a:t> situation 2) no evidence </a:t>
            </a:r>
            <a:r>
              <a:rPr lang="en-US" sz="1800" dirty="0" err="1">
                <a:solidFill>
                  <a:srgbClr val="262626"/>
                </a:solidFill>
                <a:latin typeface="BauOT"/>
              </a:rPr>
              <a:t>E’or</a:t>
            </a:r>
            <a:r>
              <a:rPr lang="en-US" sz="1800" dirty="0">
                <a:solidFill>
                  <a:srgbClr val="262626"/>
                </a:solidFill>
                <a:latin typeface="BauOT"/>
              </a:rPr>
              <a:t> considered how </a:t>
            </a:r>
            <a:r>
              <a:rPr lang="en-US" sz="1800" dirty="0" err="1">
                <a:solidFill>
                  <a:srgbClr val="262626"/>
                </a:solidFill>
                <a:latin typeface="BauOT"/>
              </a:rPr>
              <a:t>E’ee</a:t>
            </a:r>
            <a:r>
              <a:rPr lang="en-US" sz="1800" dirty="0">
                <a:solidFill>
                  <a:srgbClr val="262626"/>
                </a:solidFill>
                <a:latin typeface="BauOT"/>
              </a:rPr>
              <a:t> could be accommodated or even gave serious thought to alternatives although accommodation requested far in advance, 3) midnight shift not reasonable accommodation given age of </a:t>
            </a:r>
            <a:r>
              <a:rPr lang="en-US" sz="1800" dirty="0" err="1">
                <a:solidFill>
                  <a:srgbClr val="262626"/>
                </a:solidFill>
                <a:latin typeface="BauOT"/>
              </a:rPr>
              <a:t>E’ees</a:t>
            </a:r>
            <a:r>
              <a:rPr lang="en-US" sz="1800" dirty="0">
                <a:solidFill>
                  <a:srgbClr val="262626"/>
                </a:solidFill>
                <a:latin typeface="BauOT"/>
              </a:rPr>
              <a:t>, location of workplace &amp; agreement in advance with parents that </a:t>
            </a:r>
            <a:r>
              <a:rPr lang="en-US" sz="1800" dirty="0" err="1">
                <a:solidFill>
                  <a:srgbClr val="262626"/>
                </a:solidFill>
                <a:latin typeface="BauOT"/>
              </a:rPr>
              <a:t>E’ees</a:t>
            </a:r>
            <a:r>
              <a:rPr lang="en-US" sz="1800" dirty="0">
                <a:solidFill>
                  <a:srgbClr val="262626"/>
                </a:solidFill>
                <a:latin typeface="BauOT"/>
              </a:rPr>
              <a:t> would not work past 10pm 4) no evidence of          undue hardship.</a:t>
            </a:r>
          </a:p>
          <a:p>
            <a:r>
              <a:rPr lang="en-US" sz="1800" b="1" dirty="0">
                <a:solidFill>
                  <a:srgbClr val="262626"/>
                </a:solidFill>
                <a:latin typeface="BauOT"/>
              </a:rPr>
              <a:t>Award?  </a:t>
            </a:r>
            <a:r>
              <a:rPr lang="en-US" sz="1800" dirty="0">
                <a:solidFill>
                  <a:srgbClr val="262626"/>
                </a:solidFill>
                <a:latin typeface="BauOT"/>
              </a:rPr>
              <a:t>1) $17,500 compensation for injury to their dignity and feelings, 2) $8,617 for lost wages (plus interest), and 3) </a:t>
            </a:r>
            <a:r>
              <a:rPr lang="en-US" sz="1800" dirty="0" err="1">
                <a:solidFill>
                  <a:srgbClr val="262626"/>
                </a:solidFill>
                <a:latin typeface="BauOT"/>
              </a:rPr>
              <a:t>E’or</a:t>
            </a:r>
            <a:r>
              <a:rPr lang="en-US" sz="1800" dirty="0">
                <a:solidFill>
                  <a:srgbClr val="262626"/>
                </a:solidFill>
                <a:latin typeface="BauOT"/>
              </a:rPr>
              <a:t> ordered to create an internal human rights policy, take human rights training and place Human </a:t>
            </a:r>
          </a:p>
          <a:p>
            <a:pPr marL="0" indent="0">
              <a:buNone/>
            </a:pPr>
            <a:r>
              <a:rPr lang="en-US" sz="1800" dirty="0">
                <a:solidFill>
                  <a:srgbClr val="262626"/>
                </a:solidFill>
                <a:latin typeface="BauOT"/>
              </a:rPr>
              <a:t>     Rights Code cards throughout the workplace.</a:t>
            </a:r>
            <a:endParaRPr lang="en-US" dirty="0"/>
          </a:p>
        </p:txBody>
      </p:sp>
      <p:sp>
        <p:nvSpPr>
          <p:cNvPr id="3" name="Title 2"/>
          <p:cNvSpPr>
            <a:spLocks noGrp="1"/>
          </p:cNvSpPr>
          <p:nvPr>
            <p:ph type="title"/>
          </p:nvPr>
        </p:nvSpPr>
        <p:spPr>
          <a:xfrm>
            <a:off x="457200" y="704089"/>
            <a:ext cx="8305800" cy="686788"/>
          </a:xfrm>
        </p:spPr>
        <p:txBody>
          <a:bodyPr>
            <a:normAutofit fontScale="90000"/>
          </a:bodyPr>
          <a:lstStyle/>
          <a:p>
            <a:pPr algn="ctr"/>
            <a:r>
              <a:rPr lang="en-US" dirty="0"/>
              <a:t>Tribunal Findings</a:t>
            </a:r>
          </a:p>
        </p:txBody>
      </p:sp>
    </p:spTree>
    <p:extLst>
      <p:ext uri="{BB962C8B-B14F-4D97-AF65-F5344CB8AC3E}">
        <p14:creationId xmlns:p14="http://schemas.microsoft.com/office/powerpoint/2010/main" val="1071264298"/>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693240"/>
            <a:ext cx="8433535" cy="5049483"/>
          </a:xfrm>
        </p:spPr>
        <p:txBody>
          <a:bodyPr/>
          <a:lstStyle/>
          <a:p>
            <a:pPr marL="0" indent="0">
              <a:buNone/>
            </a:pPr>
            <a:r>
              <a:rPr lang="en-US" b="1" dirty="0"/>
              <a:t>1. What “religions” is an employer required to accommodate?</a:t>
            </a:r>
          </a:p>
          <a:p>
            <a:pPr marL="0" indent="0">
              <a:buNone/>
            </a:pPr>
            <a:r>
              <a:rPr lang="en-US" dirty="0"/>
              <a:t>Religion typically involves a particular and comprehensive system of faith and worship. It tends to involve the belief in a divine, superhuman or controlling power. Canadian human rights legislation covers more than merely mainstream or well-known religions, and extends to creed and religious creed. As long as a person has a religious belief that’s “sincerely held”, regardless of how widespread that belief is, the employee is entitled to be accommodated. </a:t>
            </a:r>
          </a:p>
          <a:p>
            <a:endParaRPr lang="en-US" dirty="0"/>
          </a:p>
          <a:p>
            <a:pPr marL="0" indent="0">
              <a:buNone/>
            </a:pPr>
            <a:endParaRPr lang="en-US" dirty="0"/>
          </a:p>
        </p:txBody>
      </p:sp>
      <p:sp>
        <p:nvSpPr>
          <p:cNvPr id="3" name="Title 2"/>
          <p:cNvSpPr>
            <a:spLocks noGrp="1"/>
          </p:cNvSpPr>
          <p:nvPr>
            <p:ph type="title"/>
          </p:nvPr>
        </p:nvSpPr>
        <p:spPr>
          <a:xfrm>
            <a:off x="457200" y="704088"/>
            <a:ext cx="8305800" cy="792615"/>
          </a:xfrm>
        </p:spPr>
        <p:txBody>
          <a:bodyPr>
            <a:normAutofit/>
          </a:bodyPr>
          <a:lstStyle/>
          <a:p>
            <a:pPr algn="ctr"/>
            <a:r>
              <a:rPr lang="en-US" sz="3100" dirty="0"/>
              <a:t>5 FAQs ABOUT RELIGIOUS ACCOMMODATION</a:t>
            </a:r>
            <a:endParaRPr lang="en-US" dirty="0"/>
          </a:p>
        </p:txBody>
      </p:sp>
    </p:spTree>
    <p:extLst>
      <p:ext uri="{BB962C8B-B14F-4D97-AF65-F5344CB8AC3E}">
        <p14:creationId xmlns:p14="http://schemas.microsoft.com/office/powerpoint/2010/main" val="1512683860"/>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1445" y="1572293"/>
            <a:ext cx="8800012" cy="5285707"/>
          </a:xfrm>
        </p:spPr>
        <p:txBody>
          <a:bodyPr/>
          <a:lstStyle/>
          <a:p>
            <a:pPr marL="0" indent="0">
              <a:buNone/>
            </a:pPr>
            <a:r>
              <a:rPr lang="en-US" sz="2400" b="1" dirty="0"/>
              <a:t>2. Why should an employer accommodate one employee if other employees of the same religion don’t ask for accommodation?</a:t>
            </a:r>
          </a:p>
          <a:p>
            <a:pPr marL="0" indent="0">
              <a:buNone/>
            </a:pPr>
            <a:r>
              <a:rPr lang="en-US" sz="2400" dirty="0"/>
              <a:t>Because it has a legal obligation. Religion is personal. People’s beliefs and practices often exist on a spectrum: some devout believers seek no accommodation; others, whose belief may not appear as deep, believe sincerely in observing rites and rituals. Accommodation must be individually assessed. </a:t>
            </a:r>
          </a:p>
          <a:p>
            <a:pPr marL="0" indent="0">
              <a:buNone/>
            </a:pPr>
            <a:r>
              <a:rPr lang="en-US" sz="2400" dirty="0"/>
              <a:t>Example </a:t>
            </a:r>
            <a:r>
              <a:rPr lang="mr-IN" sz="2400" dirty="0"/>
              <a:t>–</a:t>
            </a:r>
            <a:r>
              <a:rPr lang="en-US" sz="2400" dirty="0"/>
              <a:t> In </a:t>
            </a:r>
            <a:r>
              <a:rPr lang="en-US" sz="2400" i="1" dirty="0" err="1"/>
              <a:t>Himmelfahrt</a:t>
            </a:r>
            <a:r>
              <a:rPr lang="en-US" sz="2400" dirty="0"/>
              <a:t> case, 11 employees asked to take the holiday off; half took the option to work the newly added midnight shift and took the day off, half worked the holiday. The siblings  didn’t work either option – but the employer still violated</a:t>
            </a:r>
          </a:p>
          <a:p>
            <a:pPr marL="0" indent="0">
              <a:buNone/>
            </a:pPr>
            <a:r>
              <a:rPr lang="en-US" sz="2400" dirty="0"/>
              <a:t>their right to be free from discrimination based on religion.</a:t>
            </a:r>
          </a:p>
        </p:txBody>
      </p:sp>
      <p:sp>
        <p:nvSpPr>
          <p:cNvPr id="3" name="Title 2"/>
          <p:cNvSpPr>
            <a:spLocks noGrp="1"/>
          </p:cNvSpPr>
          <p:nvPr>
            <p:ph type="title"/>
          </p:nvPr>
        </p:nvSpPr>
        <p:spPr>
          <a:xfrm>
            <a:off x="457200" y="876856"/>
            <a:ext cx="8305800" cy="483783"/>
          </a:xfrm>
        </p:spPr>
        <p:txBody>
          <a:bodyPr>
            <a:normAutofit fontScale="90000"/>
          </a:bodyPr>
          <a:lstStyle/>
          <a:p>
            <a:pPr algn="ctr"/>
            <a:r>
              <a:rPr lang="en-US" sz="3200" dirty="0"/>
              <a:t>5 FAQs ABOUT RELIGIOUS ACCOMMODATION</a:t>
            </a:r>
          </a:p>
        </p:txBody>
      </p:sp>
    </p:spTree>
    <p:extLst>
      <p:ext uri="{BB962C8B-B14F-4D97-AF65-F5344CB8AC3E}">
        <p14:creationId xmlns:p14="http://schemas.microsoft.com/office/powerpoint/2010/main" val="1504180518"/>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6323" y="1602531"/>
            <a:ext cx="8724412" cy="5140193"/>
          </a:xfrm>
        </p:spPr>
        <p:txBody>
          <a:bodyPr/>
          <a:lstStyle/>
          <a:p>
            <a:pPr marL="0" indent="0">
              <a:buNone/>
            </a:pPr>
            <a:r>
              <a:rPr lang="en-US" sz="2000" b="1" dirty="0"/>
              <a:t>3. What sorts of things does an employer have to do to accommodate an employee’s religion?</a:t>
            </a:r>
          </a:p>
          <a:p>
            <a:pPr marL="0" indent="0">
              <a:buNone/>
            </a:pPr>
            <a:r>
              <a:rPr lang="en-US" sz="2000" dirty="0"/>
              <a:t>Accommodating religion means taking steps to avoid unnecessary interference with the employee’s observance of their religion and can include:</a:t>
            </a:r>
          </a:p>
          <a:p>
            <a:r>
              <a:rPr lang="en-US" sz="2000" dirty="0"/>
              <a:t>Giving an employee time off or adjusting scheduling to allow an employee to observe religious days or even daily rites, such as prayer &amp; allowing </a:t>
            </a:r>
            <a:r>
              <a:rPr lang="en-US" sz="2000" dirty="0" err="1"/>
              <a:t>E’ee</a:t>
            </a:r>
            <a:r>
              <a:rPr lang="en-US" sz="2000" dirty="0"/>
              <a:t> to use vacation time, banked time or the like. Very little precedent for requiring </a:t>
            </a:r>
            <a:r>
              <a:rPr lang="en-US" sz="2000" dirty="0" err="1"/>
              <a:t>E’or</a:t>
            </a:r>
            <a:r>
              <a:rPr lang="en-US" sz="2000" dirty="0"/>
              <a:t> to offer paid time off.</a:t>
            </a:r>
          </a:p>
          <a:p>
            <a:r>
              <a:rPr lang="en-US" sz="2000" dirty="0"/>
              <a:t>Eliminating or adjusting practices or policies, both those that are discriminatory on their face and those that appear neutral, but have a discriminatory impact. Example - workplace dress codes (to be clean shaven)  that seem reasonable but once in practice, can adversely impact an employee based on their religion (which requires Sikh men to allow beard).</a:t>
            </a:r>
          </a:p>
          <a:p>
            <a:r>
              <a:rPr lang="en-US" sz="2000" dirty="0"/>
              <a:t>Not imposing one group’s religion on non-adherents. For example,</a:t>
            </a:r>
          </a:p>
          <a:p>
            <a:pPr marL="0" indent="0">
              <a:buNone/>
            </a:pPr>
            <a:r>
              <a:rPr lang="en-US" sz="2000" dirty="0"/>
              <a:t>     hosting a holiday party rather than Christmas party.</a:t>
            </a:r>
          </a:p>
          <a:p>
            <a:endParaRPr lang="en-US" sz="2000" dirty="0"/>
          </a:p>
          <a:p>
            <a:endParaRPr lang="en-US" dirty="0"/>
          </a:p>
        </p:txBody>
      </p:sp>
      <p:sp>
        <p:nvSpPr>
          <p:cNvPr id="3" name="Title 2"/>
          <p:cNvSpPr>
            <a:spLocks noGrp="1"/>
          </p:cNvSpPr>
          <p:nvPr>
            <p:ph type="title"/>
          </p:nvPr>
        </p:nvSpPr>
        <p:spPr>
          <a:xfrm>
            <a:off x="457200" y="816384"/>
            <a:ext cx="8305800" cy="604728"/>
          </a:xfrm>
        </p:spPr>
        <p:txBody>
          <a:bodyPr>
            <a:normAutofit/>
          </a:bodyPr>
          <a:lstStyle/>
          <a:p>
            <a:pPr algn="ctr"/>
            <a:r>
              <a:rPr lang="en-US" sz="3200" dirty="0"/>
              <a:t>5 FAQs ABOUT RELIGIOUS ACCOMMODATION</a:t>
            </a:r>
          </a:p>
        </p:txBody>
      </p:sp>
    </p:spTree>
    <p:extLst>
      <p:ext uri="{BB962C8B-B14F-4D97-AF65-F5344CB8AC3E}">
        <p14:creationId xmlns:p14="http://schemas.microsoft.com/office/powerpoint/2010/main" val="161580599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2851"/>
            <a:ext cx="8305800" cy="1122386"/>
          </a:xfrm>
        </p:spPr>
        <p:txBody>
          <a:bodyPr>
            <a:noAutofit/>
          </a:bodyPr>
          <a:lstStyle/>
          <a:p>
            <a:r>
              <a:rPr lang="en-US" sz="3600" dirty="0"/>
              <a:t>Human Rights laws prohibit discrimination &amp; promote a respectful inclusive workplace</a:t>
            </a:r>
          </a:p>
        </p:txBody>
      </p:sp>
      <p:pic>
        <p:nvPicPr>
          <p:cNvPr id="4" name="Picture 3"/>
          <p:cNvPicPr>
            <a:picLocks noChangeAspect="1"/>
          </p:cNvPicPr>
          <p:nvPr/>
        </p:nvPicPr>
        <p:blipFill>
          <a:blip r:embed="rId3"/>
          <a:stretch>
            <a:fillRect/>
          </a:stretch>
        </p:blipFill>
        <p:spPr>
          <a:xfrm>
            <a:off x="2323352" y="2890371"/>
            <a:ext cx="4493308" cy="3369981"/>
          </a:xfrm>
          <a:prstGeom prst="rect">
            <a:avLst/>
          </a:prstGeom>
        </p:spPr>
      </p:pic>
    </p:spTree>
    <p:extLst>
      <p:ext uri="{BB962C8B-B14F-4D97-AF65-F5344CB8AC3E}">
        <p14:creationId xmlns:p14="http://schemas.microsoft.com/office/powerpoint/2010/main" val="1937287228"/>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7045" y="1602531"/>
            <a:ext cx="8679051" cy="5125074"/>
          </a:xfrm>
        </p:spPr>
        <p:txBody>
          <a:bodyPr/>
          <a:lstStyle/>
          <a:p>
            <a:pPr marL="0" indent="0">
              <a:buNone/>
            </a:pPr>
            <a:r>
              <a:rPr lang="en-US" b="1" dirty="0"/>
              <a:t>4. How much accommodation is enough?</a:t>
            </a:r>
          </a:p>
          <a:p>
            <a:pPr marL="0" indent="0">
              <a:buNone/>
            </a:pPr>
            <a:r>
              <a:rPr lang="en-US" sz="2400" dirty="0"/>
              <a:t>An employer is required to offer reasonable accommodation to the point of “undue hardship”. Before jumping to conclusions, </a:t>
            </a:r>
            <a:r>
              <a:rPr lang="en-US" sz="2400" dirty="0" err="1"/>
              <a:t>E’or</a:t>
            </a:r>
            <a:r>
              <a:rPr lang="en-US" sz="2400" dirty="0"/>
              <a:t> must consider potential accommodations and evaluate each relative to the factors that bear on undue hardship which include financial cost, disruption of a collective agreement, problems of morale, feasibility and reallocation of work or scheduling changes.</a:t>
            </a:r>
          </a:p>
          <a:p>
            <a:pPr marL="0" indent="0">
              <a:buNone/>
            </a:pPr>
            <a:r>
              <a:rPr lang="en-US" sz="2400" dirty="0"/>
              <a:t>Size of workforce is key.</a:t>
            </a:r>
          </a:p>
          <a:p>
            <a:pPr marL="0" indent="0">
              <a:buNone/>
            </a:pPr>
            <a:r>
              <a:rPr lang="en-US" sz="2400" dirty="0"/>
              <a:t>Some hardship must be expected and an </a:t>
            </a:r>
            <a:r>
              <a:rPr lang="en-US" sz="2400" dirty="0" err="1"/>
              <a:t>E’or</a:t>
            </a:r>
            <a:r>
              <a:rPr lang="en-US" sz="2400" dirty="0"/>
              <a:t> must accept this as part of “the cost of doing business” in a diverse </a:t>
            </a:r>
          </a:p>
          <a:p>
            <a:pPr marL="0" indent="0">
              <a:buNone/>
            </a:pPr>
            <a:r>
              <a:rPr lang="en-US" sz="2400" dirty="0"/>
              <a:t>and rights-based society like Canada.</a:t>
            </a:r>
          </a:p>
          <a:p>
            <a:pPr marL="0" indent="0">
              <a:buNone/>
            </a:pPr>
            <a:endParaRPr lang="en-US" dirty="0"/>
          </a:p>
        </p:txBody>
      </p:sp>
      <p:sp>
        <p:nvSpPr>
          <p:cNvPr id="3" name="Title 2"/>
          <p:cNvSpPr>
            <a:spLocks noGrp="1"/>
          </p:cNvSpPr>
          <p:nvPr>
            <p:ph type="title"/>
          </p:nvPr>
        </p:nvSpPr>
        <p:spPr>
          <a:xfrm>
            <a:off x="457200" y="922210"/>
            <a:ext cx="8305800" cy="514020"/>
          </a:xfrm>
        </p:spPr>
        <p:txBody>
          <a:bodyPr>
            <a:normAutofit fontScale="90000"/>
          </a:bodyPr>
          <a:lstStyle/>
          <a:p>
            <a:pPr algn="ctr"/>
            <a:r>
              <a:rPr lang="en-US" sz="3200" dirty="0"/>
              <a:t>5 FAQs ABOUT RELIGIOUS ACCOMMODATION</a:t>
            </a:r>
          </a:p>
        </p:txBody>
      </p:sp>
    </p:spTree>
    <p:extLst>
      <p:ext uri="{BB962C8B-B14F-4D97-AF65-F5344CB8AC3E}">
        <p14:creationId xmlns:p14="http://schemas.microsoft.com/office/powerpoint/2010/main" val="3072013632"/>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203" y="1617650"/>
            <a:ext cx="8845373" cy="4928538"/>
          </a:xfrm>
        </p:spPr>
        <p:txBody>
          <a:bodyPr/>
          <a:lstStyle/>
          <a:p>
            <a:pPr marL="0" indent="0">
              <a:buNone/>
            </a:pPr>
            <a:r>
              <a:rPr lang="en-US" b="1" dirty="0"/>
              <a:t>5. Why does the employer have to do all the work?</a:t>
            </a:r>
          </a:p>
          <a:p>
            <a:pPr marL="0" indent="0">
              <a:buNone/>
            </a:pPr>
            <a:r>
              <a:rPr lang="en-US" dirty="0"/>
              <a:t>It doesn’t. Employees seeking accommodation have a legal obligation to cooperate by:</a:t>
            </a:r>
          </a:p>
          <a:p>
            <a:r>
              <a:rPr lang="en-US" dirty="0"/>
              <a:t>requesting accommodation</a:t>
            </a:r>
          </a:p>
          <a:p>
            <a:r>
              <a:rPr lang="en-US" dirty="0"/>
              <a:t>participating in the accommodation efforts in a meaningful way</a:t>
            </a:r>
          </a:p>
          <a:p>
            <a:r>
              <a:rPr lang="en-US" dirty="0"/>
              <a:t>assisting in finding an accommodation that works, and</a:t>
            </a:r>
          </a:p>
          <a:p>
            <a:r>
              <a:rPr lang="en-US" dirty="0"/>
              <a:t>accepting a reasonable – as opposed to a perfect – accommodation. </a:t>
            </a:r>
          </a:p>
        </p:txBody>
      </p:sp>
      <p:sp>
        <p:nvSpPr>
          <p:cNvPr id="3" name="Title 2"/>
          <p:cNvSpPr>
            <a:spLocks noGrp="1"/>
          </p:cNvSpPr>
          <p:nvPr>
            <p:ph type="title"/>
          </p:nvPr>
        </p:nvSpPr>
        <p:spPr>
          <a:xfrm>
            <a:off x="457200" y="704088"/>
            <a:ext cx="8305800" cy="732142"/>
          </a:xfrm>
        </p:spPr>
        <p:txBody>
          <a:bodyPr>
            <a:normAutofit/>
          </a:bodyPr>
          <a:lstStyle/>
          <a:p>
            <a:pPr algn="ctr"/>
            <a:r>
              <a:rPr lang="en-US" sz="3200" dirty="0"/>
              <a:t>5 FAQs ABOUT RELIGIOUS ACCOMMODATION</a:t>
            </a:r>
          </a:p>
        </p:txBody>
      </p:sp>
    </p:spTree>
    <p:extLst>
      <p:ext uri="{BB962C8B-B14F-4D97-AF65-F5344CB8AC3E}">
        <p14:creationId xmlns:p14="http://schemas.microsoft.com/office/powerpoint/2010/main" val="1424417062"/>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7526" y="2032000"/>
            <a:ext cx="8473696" cy="4699000"/>
          </a:xfrm>
        </p:spPr>
        <p:txBody>
          <a:bodyPr/>
          <a:lstStyle/>
          <a:p>
            <a:r>
              <a:rPr lang="en-US" sz="2000" dirty="0"/>
              <a:t>Employers have a duty to accommodate an employee’s creed to the point of undue hardship, including by providing time off for religious holidays. An employer should offer the employee options to have the time off without losing wages or using vacation time.  These options might include special/compassionate paid leave, scheduling changes, overtime, use of lieu time, compressed work week arrangements and, if the employer operates on a statutory holiday, working on a statutory holiday (subject to the requirements of the </a:t>
            </a:r>
            <a:r>
              <a:rPr lang="en-US" sz="2000" i="1" dirty="0"/>
              <a:t>Employment Standards Code</a:t>
            </a:r>
            <a:r>
              <a:rPr lang="en-US" sz="2000" dirty="0"/>
              <a:t>).</a:t>
            </a:r>
          </a:p>
          <a:p>
            <a:r>
              <a:rPr lang="en-US" sz="2000" dirty="0"/>
              <a:t>If workplace or the employee’s individual circumstances are such that the employee cannot make up the time that they must miss for religious reasons, other forms of accommodation must be explored.</a:t>
            </a:r>
          </a:p>
          <a:p>
            <a:r>
              <a:rPr lang="en-US" sz="2000" dirty="0"/>
              <a:t>Little precedent supporting duty for </a:t>
            </a:r>
            <a:r>
              <a:rPr lang="en-US" sz="2000" dirty="0" err="1"/>
              <a:t>E’or</a:t>
            </a:r>
            <a:r>
              <a:rPr lang="en-US" sz="2000" dirty="0"/>
              <a:t> to pay </a:t>
            </a:r>
            <a:r>
              <a:rPr lang="en-US" sz="2000" dirty="0" err="1"/>
              <a:t>E’ee</a:t>
            </a:r>
            <a:r>
              <a:rPr lang="en-US" sz="2000" dirty="0"/>
              <a:t> for time off.</a:t>
            </a:r>
          </a:p>
        </p:txBody>
      </p:sp>
      <p:sp>
        <p:nvSpPr>
          <p:cNvPr id="3" name="Title 2"/>
          <p:cNvSpPr>
            <a:spLocks noGrp="1"/>
          </p:cNvSpPr>
          <p:nvPr>
            <p:ph type="title"/>
          </p:nvPr>
        </p:nvSpPr>
        <p:spPr>
          <a:xfrm>
            <a:off x="196563" y="937328"/>
            <a:ext cx="8694171" cy="981783"/>
          </a:xfrm>
        </p:spPr>
        <p:txBody>
          <a:bodyPr>
            <a:noAutofit/>
          </a:bodyPr>
          <a:lstStyle/>
          <a:p>
            <a:r>
              <a:rPr lang="en-US" sz="2800" dirty="0"/>
              <a:t>Does my employer have to give me time off for religious leave and pay me for the time I take off?</a:t>
            </a:r>
          </a:p>
        </p:txBody>
      </p:sp>
    </p:spTree>
    <p:extLst>
      <p:ext uri="{BB962C8B-B14F-4D97-AF65-F5344CB8AC3E}">
        <p14:creationId xmlns:p14="http://schemas.microsoft.com/office/powerpoint/2010/main" val="1578479586"/>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An employer has a duty to accommodate employees with disabilities, unless it would cause undue hardship, even if their injury is not work-related.</a:t>
            </a:r>
          </a:p>
          <a:p>
            <a:r>
              <a:rPr lang="en-US" dirty="0"/>
              <a:t>The AHRA protection extends to employees, temporary, casual and contract staff, and other persons in a work context, such as volunteers and people who work to gain experience or for benefits. </a:t>
            </a:r>
          </a:p>
          <a:p>
            <a:r>
              <a:rPr lang="en-US" dirty="0"/>
              <a:t>Accommodation requests are not limited to disability-related needs. An employee has the right to request accommodation for needs based on any AHRA ground. </a:t>
            </a:r>
          </a:p>
        </p:txBody>
      </p:sp>
      <p:sp>
        <p:nvSpPr>
          <p:cNvPr id="3" name="Title 2"/>
          <p:cNvSpPr>
            <a:spLocks noGrp="1"/>
          </p:cNvSpPr>
          <p:nvPr>
            <p:ph type="title"/>
          </p:nvPr>
        </p:nvSpPr>
        <p:spPr/>
        <p:txBody>
          <a:bodyPr>
            <a:normAutofit/>
          </a:bodyPr>
          <a:lstStyle/>
          <a:p>
            <a:r>
              <a:rPr lang="en-US" sz="3200" dirty="0"/>
              <a:t>Does an employer have a duty to accommodate someone who injured themselves at home?</a:t>
            </a:r>
          </a:p>
        </p:txBody>
      </p:sp>
    </p:spTree>
    <p:extLst>
      <p:ext uri="{BB962C8B-B14F-4D97-AF65-F5344CB8AC3E}">
        <p14:creationId xmlns:p14="http://schemas.microsoft.com/office/powerpoint/2010/main" val="3602668590"/>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88678"/>
            <a:ext cx="8229600" cy="3935922"/>
          </a:xfrm>
        </p:spPr>
        <p:txBody>
          <a:bodyPr/>
          <a:lstStyle/>
          <a:p>
            <a:r>
              <a:rPr lang="en-US" sz="2400" dirty="0"/>
              <a:t>It is discrimination if you fire, demote or lay off an employee because she is or may become pregnant or she is away on maternity leave or disability leave related to pregnancy. Employers have a duty to accommodate a pregnant woman unless it would cause undue hardship. This may include changing her job duties temporarily or providing time off work.</a:t>
            </a:r>
          </a:p>
          <a:p>
            <a:r>
              <a:rPr lang="en-US" sz="2400" dirty="0"/>
              <a:t>See AHRC brochure or the Policy on discrimination because of pregnancy and breastfeeding for more information.</a:t>
            </a:r>
          </a:p>
        </p:txBody>
      </p:sp>
      <p:sp>
        <p:nvSpPr>
          <p:cNvPr id="3" name="Title 2"/>
          <p:cNvSpPr>
            <a:spLocks noGrp="1"/>
          </p:cNvSpPr>
          <p:nvPr>
            <p:ph type="title"/>
          </p:nvPr>
        </p:nvSpPr>
        <p:spPr>
          <a:xfrm>
            <a:off x="457200" y="876856"/>
            <a:ext cx="8305800" cy="1511822"/>
          </a:xfrm>
        </p:spPr>
        <p:txBody>
          <a:bodyPr>
            <a:noAutofit/>
          </a:bodyPr>
          <a:lstStyle/>
          <a:p>
            <a:r>
              <a:rPr lang="en-US" sz="3200" dirty="0"/>
              <a:t>Can a woman be fired whose pregnancy is preventing her from doing the job she was hired to do?</a:t>
            </a:r>
          </a:p>
        </p:txBody>
      </p:sp>
    </p:spTree>
    <p:extLst>
      <p:ext uri="{BB962C8B-B14F-4D97-AF65-F5344CB8AC3E}">
        <p14:creationId xmlns:p14="http://schemas.microsoft.com/office/powerpoint/2010/main" val="117716371"/>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163"/>
            <a:ext cx="8305800" cy="4922837"/>
          </a:xfrm>
        </p:spPr>
        <p:txBody>
          <a:bodyPr/>
          <a:lstStyle/>
          <a:p>
            <a:pPr>
              <a:buFont typeface="Arial"/>
              <a:buChar char="•"/>
            </a:pPr>
            <a:r>
              <a:rPr lang="en-US" sz="1800" dirty="0"/>
              <a:t>Th</a:t>
            </a:r>
            <a:r>
              <a:rPr lang="en-US" sz="2000" dirty="0"/>
              <a:t>e AHRA says employers must not use application forms or ask questions of job applicants, which directly or indirectly ask them to give information about a “ground of discrimination”.  For example, asking for information about a driver’s </a:t>
            </a:r>
            <a:r>
              <a:rPr lang="en-US" sz="2000" dirty="0" err="1"/>
              <a:t>licence</a:t>
            </a:r>
            <a:r>
              <a:rPr lang="en-US" sz="2000" dirty="0"/>
              <a:t>, when it may not be an essential duty of the job, may prevent or discourage someone from applying for a job - such as a person with a disability who is limited in their ability to drive.  Also, asking a job applicant to provide a photocopy of their driver's </a:t>
            </a:r>
            <a:r>
              <a:rPr lang="en-US" sz="2000" dirty="0" err="1"/>
              <a:t>licence</a:t>
            </a:r>
            <a:r>
              <a:rPr lang="en-US" sz="2000" dirty="0"/>
              <a:t> would reveal information about the applicant's age.</a:t>
            </a:r>
          </a:p>
          <a:p>
            <a:pPr>
              <a:buFont typeface="Arial"/>
              <a:buChar char="•"/>
            </a:pPr>
            <a:r>
              <a:rPr lang="en-US" sz="2000" dirty="0"/>
              <a:t>An employer can ask about a driver’s </a:t>
            </a:r>
            <a:r>
              <a:rPr lang="en-US" sz="2000" dirty="0" err="1"/>
              <a:t>licence</a:t>
            </a:r>
            <a:r>
              <a:rPr lang="en-US" sz="2000" dirty="0"/>
              <a:t> if driving is an essential part of the job. Applications for these jobs may include a statement about the need for successful candidates to prove they have a valid driver's </a:t>
            </a:r>
            <a:r>
              <a:rPr lang="en-US" sz="2000" dirty="0" err="1"/>
              <a:t>licence</a:t>
            </a:r>
            <a:r>
              <a:rPr lang="en-US" sz="2000" dirty="0"/>
              <a:t>.</a:t>
            </a:r>
          </a:p>
          <a:p>
            <a:pPr>
              <a:buFont typeface="Arial"/>
              <a:buChar char="•"/>
            </a:pPr>
            <a:r>
              <a:rPr lang="en-US" sz="2000" dirty="0"/>
              <a:t>Some people are licensed to drive but, because of a disability, need to use a vehicle that has been modified. An employer would need to </a:t>
            </a:r>
          </a:p>
          <a:p>
            <a:pPr marL="0" indent="0">
              <a:buNone/>
            </a:pPr>
            <a:r>
              <a:rPr lang="en-US" sz="2000" dirty="0"/>
              <a:t>     accommodate such a need, unless it would cause “undue</a:t>
            </a:r>
          </a:p>
          <a:p>
            <a:pPr marL="0" indent="0">
              <a:buNone/>
            </a:pPr>
            <a:r>
              <a:rPr lang="en-US" sz="2000" dirty="0"/>
              <a:t>     hardship” to the employer.</a:t>
            </a:r>
          </a:p>
        </p:txBody>
      </p:sp>
      <p:sp>
        <p:nvSpPr>
          <p:cNvPr id="3" name="Title 2"/>
          <p:cNvSpPr>
            <a:spLocks noGrp="1"/>
          </p:cNvSpPr>
          <p:nvPr>
            <p:ph type="title"/>
          </p:nvPr>
        </p:nvSpPr>
        <p:spPr/>
        <p:txBody>
          <a:bodyPr>
            <a:normAutofit/>
          </a:bodyPr>
          <a:lstStyle/>
          <a:p>
            <a:r>
              <a:rPr lang="en-US" sz="3600" dirty="0"/>
              <a:t>Can an employer ask for a driver’s </a:t>
            </a:r>
            <a:r>
              <a:rPr lang="en-US" sz="3600" dirty="0" err="1"/>
              <a:t>licence</a:t>
            </a:r>
            <a:r>
              <a:rPr lang="en-US" sz="3600" dirty="0"/>
              <a:t>, when I am applying for a job?</a:t>
            </a:r>
          </a:p>
        </p:txBody>
      </p:sp>
    </p:spTree>
    <p:extLst>
      <p:ext uri="{BB962C8B-B14F-4D97-AF65-F5344CB8AC3E}">
        <p14:creationId xmlns:p14="http://schemas.microsoft.com/office/powerpoint/2010/main" val="4071253851"/>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Strategies to promote healthy environment</a:t>
            </a:r>
          </a:p>
        </p:txBody>
      </p:sp>
      <p:sp>
        <p:nvSpPr>
          <p:cNvPr id="7" name="Content Placeholder 2"/>
          <p:cNvSpPr txBox="1">
            <a:spLocks/>
          </p:cNvSpPr>
          <p:nvPr/>
        </p:nvSpPr>
        <p:spPr>
          <a:xfrm>
            <a:off x="498474" y="1981200"/>
            <a:ext cx="7556313" cy="414496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en-US" dirty="0"/>
              <a:t>Awareness of other’s boundaries</a:t>
            </a:r>
          </a:p>
          <a:p>
            <a:r>
              <a:rPr lang="en-US" dirty="0"/>
              <a:t>Work toward learning more</a:t>
            </a:r>
          </a:p>
          <a:p>
            <a:r>
              <a:rPr lang="en-US" dirty="0"/>
              <a:t>When in doubt err on the side of caution</a:t>
            </a:r>
          </a:p>
          <a:p>
            <a:r>
              <a:rPr lang="en-US" dirty="0"/>
              <a:t>Be aware of your own biases</a:t>
            </a:r>
          </a:p>
          <a:p>
            <a:r>
              <a:rPr lang="en-US" dirty="0"/>
              <a:t>Find allies</a:t>
            </a:r>
          </a:p>
          <a:p>
            <a:r>
              <a:rPr lang="en-US" dirty="0"/>
              <a:t>Ask a supervisor, human resources or colleague</a:t>
            </a:r>
          </a:p>
          <a:p>
            <a:r>
              <a:rPr lang="en-US" dirty="0"/>
              <a:t>As a supervisor model healthy </a:t>
            </a:r>
            <a:r>
              <a:rPr lang="en-US" dirty="0" err="1"/>
              <a:t>behaviour</a:t>
            </a:r>
            <a:endParaRPr lang="en-US" dirty="0"/>
          </a:p>
          <a:p>
            <a:pPr lvl="1"/>
            <a:endParaRPr lang="en-US" dirty="0"/>
          </a:p>
        </p:txBody>
      </p:sp>
      <p:pic>
        <p:nvPicPr>
          <p:cNvPr id="4" name="Picture 3"/>
          <p:cNvPicPr>
            <a:picLocks noChangeAspect="1"/>
          </p:cNvPicPr>
          <p:nvPr/>
        </p:nvPicPr>
        <p:blipFill>
          <a:blip r:embed="rId2"/>
          <a:stretch>
            <a:fillRect/>
          </a:stretch>
        </p:blipFill>
        <p:spPr>
          <a:xfrm>
            <a:off x="6096283" y="1981200"/>
            <a:ext cx="2832100" cy="2870200"/>
          </a:xfrm>
          <a:prstGeom prst="rect">
            <a:avLst/>
          </a:prstGeom>
        </p:spPr>
      </p:pic>
    </p:spTree>
    <p:extLst>
      <p:ext uri="{BB962C8B-B14F-4D97-AF65-F5344CB8AC3E}">
        <p14:creationId xmlns:p14="http://schemas.microsoft.com/office/powerpoint/2010/main" val="2318287006"/>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732326"/>
          </a:xfrm>
        </p:spPr>
        <p:txBody>
          <a:bodyPr>
            <a:normAutofit/>
          </a:bodyPr>
          <a:lstStyle/>
          <a:p>
            <a:pPr algn="ctr"/>
            <a:r>
              <a:rPr lang="en-US" sz="3600" dirty="0"/>
              <a:t>RESOURCES</a:t>
            </a:r>
          </a:p>
        </p:txBody>
      </p:sp>
      <p:sp>
        <p:nvSpPr>
          <p:cNvPr id="7" name="Content Placeholder 2"/>
          <p:cNvSpPr txBox="1">
            <a:spLocks/>
          </p:cNvSpPr>
          <p:nvPr/>
        </p:nvSpPr>
        <p:spPr>
          <a:xfrm>
            <a:off x="498474" y="1537262"/>
            <a:ext cx="8523704" cy="5230332"/>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None/>
            </a:pPr>
            <a:r>
              <a:rPr lang="en-US" b="1" dirty="0"/>
              <a:t>Alberta Civil Liberties Research Centre</a:t>
            </a:r>
            <a:r>
              <a:rPr lang="en-US" dirty="0"/>
              <a:t>: http://</a:t>
            </a:r>
            <a:r>
              <a:rPr lang="en-US" dirty="0" err="1"/>
              <a:t>www.aclrc.com</a:t>
            </a:r>
            <a:r>
              <a:rPr lang="en-US" dirty="0"/>
              <a:t> </a:t>
            </a:r>
          </a:p>
          <a:p>
            <a:pPr marL="0" indent="0">
              <a:buNone/>
            </a:pPr>
            <a:r>
              <a:rPr lang="en-US" b="1" i="1" dirty="0"/>
              <a:t>Alberta Human Rights Act</a:t>
            </a:r>
            <a:r>
              <a:rPr lang="en-US" dirty="0"/>
              <a:t>: </a:t>
            </a:r>
            <a:r>
              <a:rPr lang="en-US" dirty="0" err="1"/>
              <a:t>www.albertahumanrights.ab.ca</a:t>
            </a:r>
            <a:endParaRPr lang="en-US" dirty="0"/>
          </a:p>
          <a:p>
            <a:pPr marL="0" indent="0">
              <a:buNone/>
            </a:pPr>
            <a:r>
              <a:rPr lang="en-US" b="1" dirty="0"/>
              <a:t>Alberta Human Rights Commission</a:t>
            </a:r>
            <a:r>
              <a:rPr lang="en-US" dirty="0"/>
              <a:t>: https://</a:t>
            </a:r>
            <a:r>
              <a:rPr lang="en-US" dirty="0" err="1"/>
              <a:t>www.albertahumanrights.ab.ca</a:t>
            </a:r>
            <a:r>
              <a:rPr lang="en-US" dirty="0"/>
              <a:t>/Pages/</a:t>
            </a:r>
            <a:r>
              <a:rPr lang="en-US" dirty="0" err="1"/>
              <a:t>default.aspx</a:t>
            </a:r>
            <a:endParaRPr lang="en-US" dirty="0"/>
          </a:p>
          <a:p>
            <a:pPr marL="0" indent="0">
              <a:buNone/>
            </a:pPr>
            <a:r>
              <a:rPr lang="en-US" b="1" dirty="0"/>
              <a:t>Canadian Human Rights Commission</a:t>
            </a:r>
            <a:r>
              <a:rPr lang="en-US" dirty="0"/>
              <a:t>: http://</a:t>
            </a:r>
            <a:r>
              <a:rPr lang="en-US" dirty="0" err="1"/>
              <a:t>www.chrc-ccdp.gc.ca</a:t>
            </a:r>
            <a:r>
              <a:rPr lang="en-US" dirty="0"/>
              <a:t>/</a:t>
            </a:r>
            <a:r>
              <a:rPr lang="en-US" dirty="0" err="1"/>
              <a:t>index.html</a:t>
            </a:r>
            <a:endParaRPr lang="en-US" dirty="0"/>
          </a:p>
          <a:p>
            <a:pPr lvl="1"/>
            <a:endParaRPr lang="en-US" dirty="0"/>
          </a:p>
        </p:txBody>
      </p:sp>
      <p:pic>
        <p:nvPicPr>
          <p:cNvPr id="3" name="Picture 2" descr="j030966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241" y="5310197"/>
            <a:ext cx="4666380" cy="1457397"/>
          </a:xfrm>
          <a:prstGeom prst="rect">
            <a:avLst/>
          </a:prstGeom>
        </p:spPr>
      </p:pic>
    </p:spTree>
    <p:extLst>
      <p:ext uri="{BB962C8B-B14F-4D97-AF65-F5344CB8AC3E}">
        <p14:creationId xmlns:p14="http://schemas.microsoft.com/office/powerpoint/2010/main" val="12820752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ubtitle 2"/>
          <p:cNvSpPr>
            <a:spLocks noGrp="1"/>
          </p:cNvSpPr>
          <p:nvPr>
            <p:ph type="subTitle" idx="1"/>
          </p:nvPr>
        </p:nvSpPr>
        <p:spPr>
          <a:xfrm>
            <a:off x="533400" y="2744117"/>
            <a:ext cx="7854950" cy="2057400"/>
          </a:xfrm>
        </p:spPr>
        <p:txBody>
          <a:bodyPr/>
          <a:lstStyle/>
          <a:p>
            <a:pPr marR="0"/>
            <a:r>
              <a:rPr lang="en-US" sz="2800" dirty="0">
                <a:solidFill>
                  <a:srgbClr val="D9D9D9"/>
                </a:solidFill>
                <a:latin typeface="Calibri" charset="0"/>
                <a:ea typeface="MS PGothic" charset="0"/>
              </a:rPr>
              <a:t>Alberta Civil Liberties Research Centre</a:t>
            </a:r>
          </a:p>
          <a:p>
            <a:pPr marR="0"/>
            <a:r>
              <a:rPr lang="en-US" sz="2800" dirty="0">
                <a:solidFill>
                  <a:srgbClr val="D9D9D9"/>
                </a:solidFill>
                <a:latin typeface="Calibri" charset="0"/>
                <a:ea typeface="MS PGothic" charset="0"/>
              </a:rPr>
              <a:t>Web:  </a:t>
            </a:r>
            <a:r>
              <a:rPr lang="en-US" sz="2800" dirty="0" err="1">
                <a:solidFill>
                  <a:srgbClr val="D9D9D9"/>
                </a:solidFill>
                <a:latin typeface="Calibri" charset="0"/>
                <a:ea typeface="MS PGothic" charset="0"/>
              </a:rPr>
              <a:t>www.ACLRC.com</a:t>
            </a:r>
            <a:endParaRPr lang="en-US" sz="2800" dirty="0">
              <a:solidFill>
                <a:srgbClr val="D9D9D9"/>
              </a:solidFill>
              <a:latin typeface="Calibri" charset="0"/>
              <a:ea typeface="MS PGothic" charset="0"/>
            </a:endParaRPr>
          </a:p>
          <a:p>
            <a:pPr marR="0"/>
            <a:r>
              <a:rPr lang="en-US" sz="2800" dirty="0">
                <a:solidFill>
                  <a:srgbClr val="D9D9D9"/>
                </a:solidFill>
                <a:latin typeface="Calibri" charset="0"/>
                <a:ea typeface="MS PGothic" charset="0"/>
              </a:rPr>
              <a:t>Email: </a:t>
            </a:r>
            <a:r>
              <a:rPr lang="en-US" sz="2800" dirty="0">
                <a:solidFill>
                  <a:srgbClr val="D9D9D9"/>
                </a:solidFill>
                <a:latin typeface="Calibri" charset="0"/>
                <a:ea typeface="MS PGothic" charset="0"/>
                <a:hlinkClick r:id="rId3"/>
              </a:rPr>
              <a:t>ACLRC@ucalgary.ca</a:t>
            </a:r>
            <a:endParaRPr lang="en-US" sz="2800" dirty="0">
              <a:solidFill>
                <a:srgbClr val="D9D9D9"/>
              </a:solidFill>
              <a:latin typeface="Calibri" charset="0"/>
              <a:ea typeface="MS PGothic" charset="0"/>
            </a:endParaRPr>
          </a:p>
          <a:p>
            <a:pPr marR="0"/>
            <a:r>
              <a:rPr lang="en-US" sz="2800" dirty="0">
                <a:solidFill>
                  <a:srgbClr val="D9D9D9"/>
                </a:solidFill>
                <a:latin typeface="Calibri" charset="0"/>
                <a:ea typeface="MS PGothic" charset="0"/>
              </a:rPr>
              <a:t>Phone:  403-220-2505</a:t>
            </a:r>
          </a:p>
          <a:p>
            <a:pPr marR="0"/>
            <a:r>
              <a:rPr lang="en-US" sz="2800" dirty="0">
                <a:solidFill>
                  <a:srgbClr val="D9D9D9"/>
                </a:solidFill>
                <a:latin typeface="Calibri" charset="0"/>
                <a:ea typeface="MS PGothic" charset="0"/>
              </a:rPr>
              <a:t>Presenter: Heather Forester, </a:t>
            </a:r>
            <a:r>
              <a:rPr lang="en-US" sz="2800" dirty="0" err="1">
                <a:solidFill>
                  <a:srgbClr val="D9D9D9"/>
                </a:solidFill>
                <a:latin typeface="Calibri" charset="0"/>
                <a:ea typeface="MS PGothic" charset="0"/>
              </a:rPr>
              <a:t>BComm</a:t>
            </a:r>
            <a:r>
              <a:rPr lang="en-US" sz="2800" dirty="0">
                <a:solidFill>
                  <a:srgbClr val="D9D9D9"/>
                </a:solidFill>
                <a:latin typeface="Calibri" charset="0"/>
                <a:ea typeface="MS PGothic" charset="0"/>
              </a:rPr>
              <a:t>, JD</a:t>
            </a:r>
          </a:p>
        </p:txBody>
      </p:sp>
      <p:pic>
        <p:nvPicPr>
          <p:cNvPr id="4" name="Picture 3"/>
          <p:cNvPicPr>
            <a:picLocks noChangeAspect="1"/>
          </p:cNvPicPr>
          <p:nvPr/>
        </p:nvPicPr>
        <p:blipFill>
          <a:blip r:embed="rId4"/>
          <a:stretch>
            <a:fillRect/>
          </a:stretch>
        </p:blipFill>
        <p:spPr>
          <a:xfrm>
            <a:off x="2284140" y="940717"/>
            <a:ext cx="4508500" cy="1803400"/>
          </a:xfrm>
          <a:prstGeom prst="rect">
            <a:avLst/>
          </a:prstGeom>
        </p:spPr>
      </p:pic>
    </p:spTree>
    <p:extLst>
      <p:ext uri="{BB962C8B-B14F-4D97-AF65-F5344CB8AC3E}">
        <p14:creationId xmlns:p14="http://schemas.microsoft.com/office/powerpoint/2010/main" val="35337079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163"/>
            <a:ext cx="8463776" cy="4762206"/>
          </a:xfrm>
        </p:spPr>
        <p:txBody>
          <a:bodyPr/>
          <a:lstStyle/>
          <a:p>
            <a:pPr>
              <a:buChar char="•"/>
            </a:pPr>
            <a:r>
              <a:rPr lang="en-US" sz="2800" dirty="0">
                <a:solidFill>
                  <a:srgbClr val="262626"/>
                </a:solidFill>
              </a:rPr>
              <a:t>Recruitment ads</a:t>
            </a:r>
            <a:endParaRPr lang="en-US" sz="2800" dirty="0">
              <a:solidFill>
                <a:prstClr val="black"/>
              </a:solidFill>
            </a:endParaRPr>
          </a:p>
          <a:p>
            <a:pPr>
              <a:buChar char="•"/>
            </a:pPr>
            <a:r>
              <a:rPr lang="en-US" sz="2800" dirty="0">
                <a:solidFill>
                  <a:srgbClr val="262626"/>
                </a:solidFill>
              </a:rPr>
              <a:t>Application forms</a:t>
            </a:r>
            <a:endParaRPr lang="en-US" sz="2800" dirty="0">
              <a:solidFill>
                <a:prstClr val="black"/>
              </a:solidFill>
            </a:endParaRPr>
          </a:p>
          <a:p>
            <a:pPr>
              <a:buChar char="•"/>
            </a:pPr>
            <a:r>
              <a:rPr lang="en-US" sz="2800" dirty="0">
                <a:solidFill>
                  <a:srgbClr val="262626"/>
                </a:solidFill>
              </a:rPr>
              <a:t>Interviews</a:t>
            </a:r>
            <a:endParaRPr lang="en-US" sz="2800" dirty="0">
              <a:solidFill>
                <a:prstClr val="black"/>
              </a:solidFill>
            </a:endParaRPr>
          </a:p>
          <a:p>
            <a:pPr>
              <a:buChar char="•"/>
            </a:pPr>
            <a:r>
              <a:rPr lang="en-US" sz="2800" dirty="0">
                <a:solidFill>
                  <a:srgbClr val="262626"/>
                </a:solidFill>
              </a:rPr>
              <a:t>Hiring</a:t>
            </a:r>
            <a:endParaRPr lang="en-US" sz="2800" dirty="0">
              <a:solidFill>
                <a:prstClr val="black"/>
              </a:solidFill>
            </a:endParaRPr>
          </a:p>
          <a:p>
            <a:pPr>
              <a:buChar char="•"/>
            </a:pPr>
            <a:r>
              <a:rPr lang="en-US" sz="2800" dirty="0">
                <a:solidFill>
                  <a:srgbClr val="262626"/>
                </a:solidFill>
              </a:rPr>
              <a:t>Dismissal/termination &amp; promotion</a:t>
            </a:r>
            <a:endParaRPr lang="en-US" sz="2800" dirty="0">
              <a:solidFill>
                <a:prstClr val="black"/>
              </a:solidFill>
            </a:endParaRPr>
          </a:p>
          <a:p>
            <a:pPr>
              <a:buChar char="•"/>
            </a:pPr>
            <a:r>
              <a:rPr lang="en-US" sz="2800" dirty="0">
                <a:solidFill>
                  <a:srgbClr val="262626"/>
                </a:solidFill>
              </a:rPr>
              <a:t>Demotion</a:t>
            </a:r>
            <a:endParaRPr lang="en-US" sz="2800" dirty="0">
              <a:solidFill>
                <a:prstClr val="black"/>
              </a:solidFill>
            </a:endParaRPr>
          </a:p>
          <a:p>
            <a:pPr>
              <a:buChar char="•"/>
            </a:pPr>
            <a:r>
              <a:rPr lang="en-US" sz="2800" dirty="0">
                <a:solidFill>
                  <a:srgbClr val="262626"/>
                </a:solidFill>
              </a:rPr>
              <a:t>Benefits</a:t>
            </a:r>
            <a:endParaRPr lang="en-US" sz="2800" dirty="0">
              <a:solidFill>
                <a:prstClr val="black"/>
              </a:solidFill>
            </a:endParaRPr>
          </a:p>
          <a:p>
            <a:pPr>
              <a:buChar char="•"/>
            </a:pPr>
            <a:r>
              <a:rPr lang="en-US" sz="2800" dirty="0">
                <a:solidFill>
                  <a:srgbClr val="262626"/>
                </a:solidFill>
              </a:rPr>
              <a:t>Wages</a:t>
            </a:r>
            <a:endParaRPr lang="en-US" sz="2800" dirty="0">
              <a:solidFill>
                <a:prstClr val="black"/>
              </a:solidFill>
            </a:endParaRPr>
          </a:p>
          <a:p>
            <a:pPr>
              <a:buChar char="•"/>
            </a:pPr>
            <a:r>
              <a:rPr lang="en-US" sz="2800" dirty="0">
                <a:solidFill>
                  <a:srgbClr val="262626"/>
                </a:solidFill>
              </a:rPr>
              <a:t>Workplace harassment</a:t>
            </a:r>
            <a:r>
              <a:rPr lang="en-US" sz="2800" dirty="0">
                <a:solidFill>
                  <a:srgbClr val="262626"/>
                </a:solidFill>
                <a:latin typeface="Georgia"/>
              </a:rPr>
              <a:t>	</a:t>
            </a:r>
          </a:p>
          <a:p>
            <a:endParaRPr lang="en-US" dirty="0"/>
          </a:p>
        </p:txBody>
      </p:sp>
      <p:sp>
        <p:nvSpPr>
          <p:cNvPr id="3" name="Title 2"/>
          <p:cNvSpPr>
            <a:spLocks noGrp="1"/>
          </p:cNvSpPr>
          <p:nvPr>
            <p:ph type="title"/>
          </p:nvPr>
        </p:nvSpPr>
        <p:spPr>
          <a:xfrm>
            <a:off x="302406" y="952448"/>
            <a:ext cx="8460594" cy="982714"/>
          </a:xfrm>
        </p:spPr>
        <p:txBody>
          <a:bodyPr>
            <a:normAutofit fontScale="90000"/>
          </a:bodyPr>
          <a:lstStyle/>
          <a:p>
            <a:r>
              <a:rPr lang="en-US" sz="3600" dirty="0"/>
              <a:t>What employment practices do human rights  protection affect?</a:t>
            </a:r>
          </a:p>
        </p:txBody>
      </p:sp>
    </p:spTree>
    <p:extLst>
      <p:ext uri="{BB962C8B-B14F-4D97-AF65-F5344CB8AC3E}">
        <p14:creationId xmlns:p14="http://schemas.microsoft.com/office/powerpoint/2010/main" val="203391676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130" y="1682564"/>
            <a:ext cx="9025869" cy="5175437"/>
          </a:xfrm>
        </p:spPr>
        <p:txBody>
          <a:bodyPr/>
          <a:lstStyle/>
          <a:p>
            <a:r>
              <a:rPr lang="en-US" sz="3200" i="1" dirty="0"/>
              <a:t>Canadian Charter of Rights and</a:t>
            </a:r>
          </a:p>
          <a:p>
            <a:pPr marL="0" indent="0">
              <a:buNone/>
            </a:pPr>
            <a:r>
              <a:rPr lang="en-US" sz="3200" i="1" dirty="0"/>
              <a:t>    Freedoms</a:t>
            </a:r>
            <a:endParaRPr lang="en-US" sz="3200" dirty="0"/>
          </a:p>
          <a:p>
            <a:r>
              <a:rPr lang="en-US" sz="3200" dirty="0"/>
              <a:t>Federal &amp; Provincial Human </a:t>
            </a:r>
          </a:p>
          <a:p>
            <a:pPr marL="0" indent="0">
              <a:buNone/>
            </a:pPr>
            <a:r>
              <a:rPr lang="en-US" sz="3200" dirty="0"/>
              <a:t>   Rights legislation </a:t>
            </a:r>
          </a:p>
          <a:p>
            <a:r>
              <a:rPr lang="en-US" sz="3200" dirty="0"/>
              <a:t>Human rights tribunal &amp; </a:t>
            </a:r>
          </a:p>
          <a:p>
            <a:pPr marL="0" indent="0">
              <a:buNone/>
            </a:pPr>
            <a:r>
              <a:rPr lang="en-US" sz="3200" dirty="0"/>
              <a:t>  court decisions</a:t>
            </a:r>
          </a:p>
          <a:p>
            <a:r>
              <a:rPr lang="en-US" sz="3200" dirty="0"/>
              <a:t>International human rights agreements</a:t>
            </a:r>
          </a:p>
          <a:p>
            <a:endParaRPr lang="en-US" dirty="0"/>
          </a:p>
        </p:txBody>
      </p:sp>
      <p:sp>
        <p:nvSpPr>
          <p:cNvPr id="2" name="Title 1"/>
          <p:cNvSpPr>
            <a:spLocks noGrp="1"/>
          </p:cNvSpPr>
          <p:nvPr>
            <p:ph type="title"/>
          </p:nvPr>
        </p:nvSpPr>
        <p:spPr>
          <a:xfrm>
            <a:off x="302406" y="915631"/>
            <a:ext cx="8460594" cy="656663"/>
          </a:xfrm>
        </p:spPr>
        <p:txBody>
          <a:bodyPr>
            <a:noAutofit/>
          </a:bodyPr>
          <a:lstStyle/>
          <a:p>
            <a:r>
              <a:rPr lang="en-US" sz="4000" dirty="0">
                <a:solidFill>
                  <a:srgbClr val="4D4D73"/>
                </a:solidFill>
                <a:cs typeface="Andale Mono"/>
              </a:rPr>
              <a:t>Canadian Human Rights Laws - Sources</a:t>
            </a:r>
          </a:p>
        </p:txBody>
      </p:sp>
      <p:pic>
        <p:nvPicPr>
          <p:cNvPr id="5" name="Content Placeholder 8" descr="business_law.jpg"/>
          <p:cNvPicPr>
            <a:picLocks noChangeAspect="1"/>
          </p:cNvPicPr>
          <p:nvPr/>
        </p:nvPicPr>
        <p:blipFill>
          <a:blip r:embed="rId3" cstate="email">
            <a:extLst>
              <a:ext uri="{28A0092B-C50C-407E-A947-70E740481C1C}">
                <a14:useLocalDpi xmlns:a14="http://schemas.microsoft.com/office/drawing/2010/main" val="0"/>
              </a:ext>
            </a:extLst>
          </a:blip>
          <a:srcRect l="15036" r="15036"/>
          <a:stretch>
            <a:fillRect/>
          </a:stretch>
        </p:blipFill>
        <p:spPr>
          <a:xfrm>
            <a:off x="5847434" y="1682564"/>
            <a:ext cx="3296565" cy="3461871"/>
          </a:xfrm>
          <a:prstGeom prst="rect">
            <a:avLst/>
          </a:prstGeom>
        </p:spPr>
      </p:pic>
    </p:spTree>
    <p:extLst>
      <p:ext uri="{BB962C8B-B14F-4D97-AF65-F5344CB8AC3E}">
        <p14:creationId xmlns:p14="http://schemas.microsoft.com/office/powerpoint/2010/main" val="255354958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32896" y="973235"/>
            <a:ext cx="8902385" cy="692810"/>
          </a:xfrm>
        </p:spPr>
        <p:txBody>
          <a:bodyPr>
            <a:noAutofit/>
          </a:bodyPr>
          <a:lstStyle/>
          <a:p>
            <a:pPr eaLnBrk="1" hangingPunct="1">
              <a:defRPr/>
            </a:pPr>
            <a:r>
              <a:rPr lang="en-US" sz="3600" dirty="0"/>
              <a:t>Human Rights Laws Governing Federal Entities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1612275"/>
              </p:ext>
            </p:extLst>
          </p:nvPr>
        </p:nvGraphicFramePr>
        <p:xfrm>
          <a:off x="132896" y="1666045"/>
          <a:ext cx="8902385" cy="5016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36083" y="831502"/>
            <a:ext cx="8766741" cy="755911"/>
          </a:xfrm>
        </p:spPr>
        <p:txBody>
          <a:bodyPr>
            <a:noAutofit/>
          </a:bodyPr>
          <a:lstStyle/>
          <a:p>
            <a:pPr>
              <a:defRPr/>
            </a:pPr>
            <a:r>
              <a:rPr lang="en-US" sz="3600" dirty="0"/>
              <a:t>Human Rights Laws Governing Alberta Entities</a:t>
            </a:r>
          </a:p>
        </p:txBody>
      </p:sp>
      <p:graphicFrame>
        <p:nvGraphicFramePr>
          <p:cNvPr id="4" name="Content Placeholder 3"/>
          <p:cNvGraphicFramePr>
            <a:graphicFrameLocks noGrp="1"/>
          </p:cNvGraphicFramePr>
          <p:nvPr>
            <p:ph idx="1"/>
          </p:nvPr>
        </p:nvGraphicFramePr>
        <p:xfrm>
          <a:off x="539552" y="1988840"/>
          <a:ext cx="8363272" cy="470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950"/>
            <a:ext cx="8042275" cy="46038"/>
          </a:xfrm>
        </p:spPr>
        <p:txBody>
          <a:bodyPr>
            <a:normAutofit fontScale="90000"/>
          </a:bodyPr>
          <a:lstStyle/>
          <a:p>
            <a:pPr>
              <a:defRPr/>
            </a:pPr>
            <a:endParaRPr lang="en-US" dirty="0"/>
          </a:p>
        </p:txBody>
      </p:sp>
      <p:pic>
        <p:nvPicPr>
          <p:cNvPr id="47106" name="Content Placeholder 3" descr="Charter.jpg"/>
          <p:cNvPicPr>
            <a:picLocks noGrp="1" noChangeAspect="1"/>
          </p:cNvPicPr>
          <p:nvPr>
            <p:ph idx="1"/>
          </p:nvPr>
        </p:nvPicPr>
        <p:blipFill>
          <a:blip r:embed="rId3">
            <a:extLst>
              <a:ext uri="{28A0092B-C50C-407E-A947-70E740481C1C}">
                <a14:useLocalDpi xmlns:a14="http://schemas.microsoft.com/office/drawing/2010/main" val="0"/>
              </a:ext>
            </a:extLst>
          </a:blip>
          <a:srcRect l="11530" r="11530"/>
          <a:stretch>
            <a:fillRect/>
          </a:stretch>
        </p:blipFill>
        <p:spPr>
          <a:xfrm>
            <a:off x="-1270057" y="-504263"/>
            <a:ext cx="10572822" cy="7362263"/>
          </a:xfrm>
        </p:spPr>
      </p:pic>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LR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ACLRC.thmx</Template>
  <TotalTime>3058</TotalTime>
  <Words>4968</Words>
  <Application>Microsoft Macintosh PowerPoint</Application>
  <PresentationFormat>On-screen Show (4:3)</PresentationFormat>
  <Paragraphs>436</Paragraphs>
  <Slides>48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Andale Mono</vt:lpstr>
      <vt:lpstr>Arial</vt:lpstr>
      <vt:lpstr>Bank Gothic</vt:lpstr>
      <vt:lpstr>BauOT</vt:lpstr>
      <vt:lpstr>Calibri</vt:lpstr>
      <vt:lpstr>Century Gothic</vt:lpstr>
      <vt:lpstr>Georgia</vt:lpstr>
      <vt:lpstr>Wingdings</vt:lpstr>
      <vt:lpstr>Wingdings 2</vt:lpstr>
      <vt:lpstr>ACLRC</vt:lpstr>
      <vt:lpstr>Human  Rights in the Workplace</vt:lpstr>
      <vt:lpstr>About the Alberta Civil Liberties Research Centre</vt:lpstr>
      <vt:lpstr>Course Outline</vt:lpstr>
      <vt:lpstr>Human Rights laws prohibit discrimination &amp; promote a respectful inclusive workplace</vt:lpstr>
      <vt:lpstr>What employment practices do human rights  protection affect?</vt:lpstr>
      <vt:lpstr>Canadian Human Rights Laws - Sources</vt:lpstr>
      <vt:lpstr>Human Rights Laws Governing Federal Entities</vt:lpstr>
      <vt:lpstr>Human Rights Laws Governing Alberta Entities</vt:lpstr>
      <vt:lpstr>PowerPoint Presentation</vt:lpstr>
      <vt:lpstr>Charter of Rights and Freedoms</vt:lpstr>
      <vt:lpstr>Alberta Human Rights Act </vt:lpstr>
      <vt:lpstr>Scope of Alberta Human Rights Act</vt:lpstr>
      <vt:lpstr>Alberta Human Rights Act prohibits discrimination in 5 areas</vt:lpstr>
      <vt:lpstr>Alberta Human Rights Act prohibits discrimination on 15 Grounds</vt:lpstr>
      <vt:lpstr>Definitions of Prohibited Grounds</vt:lpstr>
      <vt:lpstr>Definitions of Prohibited Grounds</vt:lpstr>
      <vt:lpstr>Definitions of Prohibited Grounds</vt:lpstr>
      <vt:lpstr>Definitions of Prohibited Grounds</vt:lpstr>
      <vt:lpstr>HR Complaint requires both Protected Ground &amp; Protected Area</vt:lpstr>
      <vt:lpstr>International Human Rights Laws</vt:lpstr>
      <vt:lpstr>Other Laws Affecting Workplace</vt:lpstr>
      <vt:lpstr>What is Discrimination?</vt:lpstr>
      <vt:lpstr>Discrimination includes Harassment</vt:lpstr>
      <vt:lpstr>Harassment includes Sexual Harassment</vt:lpstr>
      <vt:lpstr>Percentage of Complaints based on 15 protected grounds (2016-2017)</vt:lpstr>
      <vt:lpstr>Percentage of Complaints based on 5 Protected Areas</vt:lpstr>
      <vt:lpstr>When do human rights issues arise in workplace?</vt:lpstr>
      <vt:lpstr>Elements of a Human Rights Case</vt:lpstr>
      <vt:lpstr>Prima Facie Discrimination</vt:lpstr>
      <vt:lpstr>Bona Fide Occupational Requirement (BFOR)</vt:lpstr>
      <vt:lpstr>Duty to Accommodate</vt:lpstr>
      <vt:lpstr>Undue Hardship</vt:lpstr>
      <vt:lpstr>Duty to Accommodate Concepts</vt:lpstr>
      <vt:lpstr>Questions and Cases</vt:lpstr>
      <vt:lpstr>Example - Accommodation of religion</vt:lpstr>
      <vt:lpstr>Tribunal Findings</vt:lpstr>
      <vt:lpstr>5 FAQs ABOUT RELIGIOUS ACCOMMODATION</vt:lpstr>
      <vt:lpstr>5 FAQs ABOUT RELIGIOUS ACCOMMODATION</vt:lpstr>
      <vt:lpstr>5 FAQs ABOUT RELIGIOUS ACCOMMODATION</vt:lpstr>
      <vt:lpstr>5 FAQs ABOUT RELIGIOUS ACCOMMODATION</vt:lpstr>
      <vt:lpstr>5 FAQs ABOUT RELIGIOUS ACCOMMODATION</vt:lpstr>
      <vt:lpstr>Does my employer have to give me time off for religious leave and pay me for the time I take off?</vt:lpstr>
      <vt:lpstr>Does an employer have a duty to accommodate someone who injured themselves at home?</vt:lpstr>
      <vt:lpstr>Can a woman be fired whose pregnancy is preventing her from doing the job she was hired to do?</vt:lpstr>
      <vt:lpstr>Can an employer ask for a driver’s licence, when I am applying for a job?</vt:lpstr>
      <vt:lpstr>Strategies to promote healthy environment</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about Human Rights and Harassment in the workplace</dc:title>
  <dc:creator>Melissa Luhtanen</dc:creator>
  <cp:lastModifiedBy>Microsoft Office User</cp:lastModifiedBy>
  <cp:revision>157</cp:revision>
  <cp:lastPrinted>2014-05-06T01:21:15Z</cp:lastPrinted>
  <dcterms:created xsi:type="dcterms:W3CDTF">2011-06-30T18:22:25Z</dcterms:created>
  <dcterms:modified xsi:type="dcterms:W3CDTF">2019-06-19T19:38:18Z</dcterms:modified>
</cp:coreProperties>
</file>